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5" r:id="rId4"/>
    <p:sldId id="284" r:id="rId5"/>
    <p:sldId id="280" r:id="rId6"/>
    <p:sldId id="270" r:id="rId7"/>
    <p:sldId id="283" r:id="rId8"/>
    <p:sldId id="277" r:id="rId9"/>
    <p:sldId id="285" r:id="rId10"/>
    <p:sldId id="271" r:id="rId11"/>
    <p:sldId id="282" r:id="rId12"/>
    <p:sldId id="278" r:id="rId13"/>
    <p:sldId id="269" r:id="rId14"/>
  </p:sldIdLst>
  <p:sldSz cx="12192000" cy="6858000"/>
  <p:notesSz cx="6858000" cy="9144000"/>
  <p:embeddedFontLst>
    <p:embeddedFont>
      <p:font typeface="나눔스퀘어" panose="020B0600000101010101" pitchFamily="50" charset="-127"/>
      <p:regular r:id="rId16"/>
    </p:embeddedFont>
    <p:embeddedFont>
      <p:font typeface="나눔스퀘어 Bold" panose="020B0600000101010101" pitchFamily="50" charset="-127"/>
      <p:bold r:id="rId17"/>
    </p:embeddedFont>
    <p:embeddedFont>
      <p:font typeface="나눔스퀘어 ExtraBold" panose="020B0600000101010101" pitchFamily="50" charset="-127"/>
      <p:bold r:id="rId18"/>
    </p:embeddedFont>
    <p:embeddedFont>
      <p:font typeface="더페이스샵 잉크립퀴드체" panose="03050503000000000000" pitchFamily="66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46E7"/>
    <a:srgbClr val="E0E0E0"/>
    <a:srgbClr val="F8F8F8"/>
    <a:srgbClr val="CCCCCC"/>
    <a:srgbClr val="D9D9D9"/>
    <a:srgbClr val="222222"/>
    <a:srgbClr val="FF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4" autoAdjust="0"/>
    <p:restoredTop sz="94660"/>
  </p:normalViewPr>
  <p:slideViewPr>
    <p:cSldViewPr>
      <p:cViewPr varScale="1">
        <p:scale>
          <a:sx n="69" d="100"/>
          <a:sy n="69" d="100"/>
        </p:scale>
        <p:origin x="69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4946E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9EF-49F7-BBBD-746196DDE430}"/>
              </c:ext>
            </c:extLst>
          </c:dPt>
          <c:dPt>
            <c:idx val="1"/>
            <c:invertIfNegative val="0"/>
            <c:bubble3D val="0"/>
            <c:spPr>
              <a:solidFill>
                <a:srgbClr val="4946E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9EF-49F7-BBBD-746196DDE430}"/>
              </c:ext>
            </c:extLst>
          </c:dPt>
          <c:dPt>
            <c:idx val="2"/>
            <c:invertIfNegative val="0"/>
            <c:bubble3D val="0"/>
            <c:spPr>
              <a:solidFill>
                <a:srgbClr val="4946E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9EF-49F7-BBBD-746196DDE430}"/>
              </c:ext>
            </c:extLst>
          </c:dPt>
          <c:dPt>
            <c:idx val="3"/>
            <c:invertIfNegative val="0"/>
            <c:bubble3D val="0"/>
            <c:spPr>
              <a:solidFill>
                <a:srgbClr val="4946E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9EF-49F7-BBBD-746196DDE430}"/>
              </c:ext>
            </c:extLst>
          </c:dPt>
          <c:dPt>
            <c:idx val="4"/>
            <c:invertIfNegative val="0"/>
            <c:bubble3D val="0"/>
            <c:spPr>
              <a:solidFill>
                <a:srgbClr val="4946E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19EF-49F7-BBBD-746196DDE430}"/>
              </c:ext>
            </c:extLst>
          </c:dPt>
          <c:dPt>
            <c:idx val="5"/>
            <c:invertIfNegative val="0"/>
            <c:bubble3D val="0"/>
            <c:spPr>
              <a:solidFill>
                <a:srgbClr val="4946E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19EF-49F7-BBBD-746196DDE430}"/>
              </c:ext>
            </c:extLst>
          </c:dPt>
          <c:cat>
            <c:numRef>
              <c:f>Sheet1!$A$2:$A$7</c:f>
              <c:numCache>
                <c:formatCode>General</c:formatCode>
                <c:ptCount val="6"/>
                <c:pt idx="0">
                  <c:v>2022</c:v>
                </c:pt>
                <c:pt idx="1">
                  <c:v>2023</c:v>
                </c:pt>
                <c:pt idx="2">
                  <c:v>2024</c:v>
                </c:pt>
                <c:pt idx="3">
                  <c:v>2025</c:v>
                </c:pt>
                <c:pt idx="4">
                  <c:v>2026</c:v>
                </c:pt>
                <c:pt idx="5">
                  <c:v>2027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630</c:v>
                </c:pt>
                <c:pt idx="1">
                  <c:v>660</c:v>
                </c:pt>
                <c:pt idx="2">
                  <c:v>695</c:v>
                </c:pt>
                <c:pt idx="3">
                  <c:v>730</c:v>
                </c:pt>
                <c:pt idx="4">
                  <c:v>770</c:v>
                </c:pt>
                <c:pt idx="5">
                  <c:v>863.3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계열 1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C-19EF-49F7-BBBD-746196DDE4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1975279"/>
        <c:axId val="121977359"/>
        <c:extLst/>
      </c:barChart>
      <c:catAx>
        <c:axId val="12197527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pPr>
            <a:endParaRPr lang="ko-KR"/>
          </a:p>
        </c:txPr>
        <c:crossAx val="121977359"/>
        <c:crosses val="autoZero"/>
        <c:auto val="1"/>
        <c:lblAlgn val="ctr"/>
        <c:lblOffset val="100"/>
        <c:noMultiLvlLbl val="0"/>
      </c:catAx>
      <c:valAx>
        <c:axId val="121977359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rgbClr val="D9D9D9">
                  <a:alpha val="48000"/>
                </a:srgb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1219752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2C772B-DC06-4746-B119-0E3AD7215564}" type="datetimeFigureOut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35DAA9-61BD-4A0D-A809-776D477329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582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11D924-147F-ED9D-F7D4-42609481D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AF36551-343F-0B2E-BBAC-9D7F67A52A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0B9419-C32B-4B33-911C-B807AFD55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0EEF8-A3E9-4B66-8C3D-27907D6DD7F7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336C4D-5647-FCBF-6AE4-BABADD52D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51AC13-679F-A455-DE88-A30C47869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37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594365-689F-75FF-4B00-00F68003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188FB3E-C1FD-6C53-02FE-0C5988EAF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188F2F-096A-8F86-5B52-767C20A3C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78F7B-B19B-43F5-B2DF-704C9AB55524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CA99B-8355-E2BD-2EBB-2EFE8ED43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8CA584-0BCB-B6ED-2B8C-2D6CE3EF8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433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B701BD0-B309-6609-E1D6-F132FC38D0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633913-41A9-480A-0049-6CE4C567A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C1ECFE-2E4E-1966-9247-6BA958666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828E-0299-4713-9EBF-4240A7344EA3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0F0D00-5A44-002B-4E81-DF80F1FA9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EB67FD-CF11-F170-E88D-330B39BE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6204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566D14-A3B7-02C3-5FFC-793A262FE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9000A1-5A24-F548-7B99-8852848E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EBFFC0-672D-2547-4911-BA1CF2A0A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C77BA-2EF7-4A93-AFEB-AAFFBDF21AE1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C7B8B9-23CB-3013-7D86-6FC4AE206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015415-F335-934B-638C-DEAA4ACDF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7094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963254-8B73-9E33-F761-060E4823C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8016FB-98E3-E8A0-F56C-913B1EE5E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31B77C-12C5-B550-608D-0EC2043DF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C1B4B-9189-447F-AAD8-46F4F587358E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285DE5-B8B7-F7D8-6FC7-1E63509C0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21B351-05CC-066F-9328-1C6945046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183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31D62E-F71E-BE5C-7BF6-5541B728A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7F00F6-E203-096D-1C13-702D7D9A5B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52071D-C0C3-EB6D-8004-2CEBD5A00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5619D9-1BFD-B183-F90F-1F81CF081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0375E-C9A4-4357-B37B-70FF37EC4C92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DB7825-9BB1-BE13-3BC8-4BD13A540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8C2DBB-F8EF-C77F-5A7E-68112DBC4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504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DF47BA-F3EE-F82D-61EA-1060910A6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7BE1B6-E3B3-30F2-8343-5869EC527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358D30-0026-271D-6266-109D1E779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E58A3F-DA77-C717-32F3-DACD128B35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945EA07-3F26-F722-42A9-B73DD66403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235CF55-6F4A-A66C-25FB-F0B88FB79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7F150-EE9B-451E-A0C2-858C9BEB6FE5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F26B88-5E0F-A078-2839-F5DE6B695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1FB1863-FB2C-2AB9-44F6-9D7644121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647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61774C-3A2D-F704-6218-63D7F8033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1F086AD-9345-35FB-6B1B-D46F97514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9B5D7-44DD-43DF-9BE3-1B3D2844112A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3EF7259-93EC-ED98-349E-B7F7CC920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72E278-2386-E960-C476-B2EAC9971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701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2EA2926-7827-A6FC-04B5-673627F37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8AF98-38F9-49EE-8AA0-C25B019D2E5C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FBE1F4-D886-4D59-F48E-DF3A30D37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99A7AA8-FBCB-DE67-A11A-82878D2D6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7185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9388B-F70D-7A30-36A9-E8BE73715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FC2B9E-FB9D-CC03-6125-F5F507D1F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F8665C-9EE7-50E3-88D3-6F64126B30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17365F-E101-0860-3963-A78BF4C01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C3446-8D24-4560-8C9A-E94EE5BB6841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10EBAC-9CEF-BD06-B6A3-90893834E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9FE5ED-B70F-80E5-DB27-5BAD70C06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120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9981CD-BDDF-5D8F-E106-C9B707664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91C7B1-D843-0B5E-198B-020678C72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6B10B3-3E62-CF5E-9BB6-85896ADFF0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2E0A66-7BD3-6F27-A81A-CA5A8D25C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B7F7E-8C7B-4591-94ED-55087952829A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FCD3E52-5866-74AF-D5F6-A95876841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E73CA3-F1C9-5D01-8B3C-929B3D61C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118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7E38483-45B2-FC21-AC83-321D0F69B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E7DAC9-A75A-012F-748F-E2AEC7A4A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60B85A-102B-71CA-3DCC-F28F8078F2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1A1D2-1099-4676-A4D3-FB347E161329}" type="datetime1">
              <a:rPr lang="ko-KR" altLang="en-US" smtClean="0"/>
              <a:t>2023-08-07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84DE8E-7F4C-5E33-C486-856215595E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C5E05C-FC88-8B38-7AB3-892E115B48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C952A-D0FA-426A-BEC1-654BD706FD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0201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3.wdp"/><Relationship Id="rId4" Type="http://schemas.openxmlformats.org/officeDocument/2006/relationships/image" Target="../media/image7.png"/><Relationship Id="rId9" Type="http://schemas.microsoft.com/office/2007/relationships/hdphoto" Target="../media/hdphoto5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laticon.com/free-icon/parking_1367366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C7A1CD8-BA7C-BE39-7E84-E5AF8193A867}"/>
              </a:ext>
            </a:extLst>
          </p:cNvPr>
          <p:cNvSpPr txBox="1"/>
          <p:nvPr/>
        </p:nvSpPr>
        <p:spPr>
          <a:xfrm>
            <a:off x="2250877" y="2564904"/>
            <a:ext cx="76902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Carpool Service App</a:t>
            </a:r>
            <a:endParaRPr lang="ko-KR" altLang="en-US" sz="60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88FF50-2881-3201-2CB4-9350B919311E}"/>
              </a:ext>
            </a:extLst>
          </p:cNvPr>
          <p:cNvSpPr txBox="1"/>
          <p:nvPr/>
        </p:nvSpPr>
        <p:spPr>
          <a:xfrm>
            <a:off x="6600056" y="3084929"/>
            <a:ext cx="3403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4946E7"/>
                </a:solidFill>
                <a:latin typeface="더페이스샵 잉크립퀴드체" panose="03050503000000000000" pitchFamily="66" charset="-127"/>
                <a:ea typeface="더페이스샵 잉크립퀴드체" panose="03050503000000000000" pitchFamily="66" charset="-127"/>
              </a:rPr>
              <a:t>Carpool Service App</a:t>
            </a:r>
            <a:endParaRPr lang="ko-KR" altLang="en-US" sz="4000" dirty="0">
              <a:solidFill>
                <a:srgbClr val="4946E7"/>
              </a:solidFill>
              <a:latin typeface="더페이스샵 잉크립퀴드체" panose="03050503000000000000" pitchFamily="66" charset="-127"/>
              <a:ea typeface="더페이스샵 잉크립퀴드체" panose="03050503000000000000" pitchFamily="66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B81184D-2A8A-3BAF-D7D6-685DE417C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25A07A-0CF8-BAB0-370E-B54B196FB4D7}"/>
              </a:ext>
            </a:extLst>
          </p:cNvPr>
          <p:cNvSpPr txBox="1"/>
          <p:nvPr/>
        </p:nvSpPr>
        <p:spPr>
          <a:xfrm>
            <a:off x="8760589" y="5238962"/>
            <a:ext cx="2375971" cy="10703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20187094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강홍규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>
              <a:lnSpc>
                <a:spcPct val="12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20151941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손이지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>
              <a:lnSpc>
                <a:spcPct val="120000"/>
              </a:lnSpc>
            </a:pPr>
            <a:r>
              <a:rPr lang="ko-KR" altLang="en-US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담당교수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이정 교수님</a:t>
            </a:r>
          </a:p>
        </p:txBody>
      </p:sp>
    </p:spTree>
    <p:extLst>
      <p:ext uri="{BB962C8B-B14F-4D97-AF65-F5344CB8AC3E}">
        <p14:creationId xmlns:p14="http://schemas.microsoft.com/office/powerpoint/2010/main" val="2442798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F1193A-81B5-7BFF-2A07-D4FCF6902ACA}"/>
              </a:ext>
            </a:extLst>
          </p:cNvPr>
          <p:cNvSpPr txBox="1"/>
          <p:nvPr/>
        </p:nvSpPr>
        <p:spPr>
          <a:xfrm>
            <a:off x="335360" y="260648"/>
            <a:ext cx="1276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Benefit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32DFAA5-B9CE-8960-C5E3-B9EA38C33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83B3AE-FA79-C401-E6E2-D9B5374B7EB4}"/>
              </a:ext>
            </a:extLst>
          </p:cNvPr>
          <p:cNvSpPr txBox="1"/>
          <p:nvPr/>
        </p:nvSpPr>
        <p:spPr>
          <a:xfrm>
            <a:off x="2850623" y="1772816"/>
            <a:ext cx="1292341" cy="4055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활용도 증가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043E80-E776-164F-6FAF-CC49B85A7FAB}"/>
              </a:ext>
            </a:extLst>
          </p:cNvPr>
          <p:cNvSpPr txBox="1"/>
          <p:nvPr/>
        </p:nvSpPr>
        <p:spPr>
          <a:xfrm>
            <a:off x="2850623" y="2276612"/>
            <a:ext cx="2860078" cy="66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개인용 자동차 사용률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4%</a:t>
            </a:r>
          </a:p>
          <a:p>
            <a:pPr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제공 자동차 사용률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40%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5560B23A-EA9C-E054-A6BD-80C0B3261663}"/>
              </a:ext>
            </a:extLst>
          </p:cNvPr>
          <p:cNvGrpSpPr/>
          <p:nvPr/>
        </p:nvGrpSpPr>
        <p:grpSpPr>
          <a:xfrm>
            <a:off x="1538319" y="1817818"/>
            <a:ext cx="1080000" cy="1080000"/>
            <a:chOff x="1425105" y="2132976"/>
            <a:chExt cx="1080000" cy="1080000"/>
          </a:xfrm>
        </p:grpSpPr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B6400AF8-A761-1F47-E8AF-FC8EE3661A5C}"/>
                </a:ext>
              </a:extLst>
            </p:cNvPr>
            <p:cNvSpPr/>
            <p:nvPr/>
          </p:nvSpPr>
          <p:spPr>
            <a:xfrm>
              <a:off x="1425105" y="2132976"/>
              <a:ext cx="1080000" cy="1080000"/>
            </a:xfrm>
            <a:prstGeom prst="ellipse">
              <a:avLst/>
            </a:prstGeom>
            <a:solidFill>
              <a:srgbClr val="4946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4" name="그림 53">
              <a:extLst>
                <a:ext uri="{FF2B5EF4-FFF2-40B4-BE49-F238E27FC236}">
                  <a16:creationId xmlns:a16="http://schemas.microsoft.com/office/drawing/2014/main" id="{E9F6E1AB-A218-2571-586C-BA1441388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 contrast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677105" y="2384976"/>
              <a:ext cx="576000" cy="576000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9C1E4471-EEA8-13E6-77DA-A3A672435E36}"/>
              </a:ext>
            </a:extLst>
          </p:cNvPr>
          <p:cNvSpPr txBox="1"/>
          <p:nvPr/>
        </p:nvSpPr>
        <p:spPr>
          <a:xfrm>
            <a:off x="7795207" y="1772816"/>
            <a:ext cx="1082348" cy="4055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비용 절감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9CB189-58D0-1D44-229D-2116BA21CA44}"/>
              </a:ext>
            </a:extLst>
          </p:cNvPr>
          <p:cNvSpPr txBox="1"/>
          <p:nvPr/>
        </p:nvSpPr>
        <p:spPr>
          <a:xfrm>
            <a:off x="7795207" y="2276612"/>
            <a:ext cx="2853666" cy="66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운행률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0.5%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감소시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운행비용 약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69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억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5,200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만원 ↓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6603224C-05BC-398B-8735-B9F47D2C2359}"/>
              </a:ext>
            </a:extLst>
          </p:cNvPr>
          <p:cNvSpPr/>
          <p:nvPr/>
        </p:nvSpPr>
        <p:spPr>
          <a:xfrm>
            <a:off x="6482903" y="1817818"/>
            <a:ext cx="1080000" cy="1080000"/>
          </a:xfrm>
          <a:prstGeom prst="ellipse">
            <a:avLst/>
          </a:prstGeom>
          <a:solidFill>
            <a:srgbClr val="494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230C35C5-6469-1391-F216-35E53148C2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34903" y="2069818"/>
            <a:ext cx="576000" cy="576000"/>
          </a:xfrm>
          <a:prstGeom prst="rect">
            <a:avLst/>
          </a:prstGeom>
        </p:spPr>
      </p:pic>
      <p:grpSp>
        <p:nvGrpSpPr>
          <p:cNvPr id="71" name="그룹 70">
            <a:extLst>
              <a:ext uri="{FF2B5EF4-FFF2-40B4-BE49-F238E27FC236}">
                <a16:creationId xmlns:a16="http://schemas.microsoft.com/office/drawing/2014/main" id="{2A4F0DC6-632C-FE42-657F-0FA96B3D1B25}"/>
              </a:ext>
            </a:extLst>
          </p:cNvPr>
          <p:cNvGrpSpPr/>
          <p:nvPr/>
        </p:nvGrpSpPr>
        <p:grpSpPr>
          <a:xfrm>
            <a:off x="6482903" y="3781606"/>
            <a:ext cx="4170779" cy="1170004"/>
            <a:chOff x="6663280" y="4552609"/>
            <a:chExt cx="4170779" cy="1170004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DD5B5121-6410-DEFE-F4B0-FFEBA6CE63D7}"/>
                </a:ext>
              </a:extLst>
            </p:cNvPr>
            <p:cNvGrpSpPr/>
            <p:nvPr/>
          </p:nvGrpSpPr>
          <p:grpSpPr>
            <a:xfrm>
              <a:off x="7975584" y="4552609"/>
              <a:ext cx="2858475" cy="1170004"/>
              <a:chOff x="7151004" y="2042972"/>
              <a:chExt cx="2858475" cy="1170004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90D3BD3-30B2-86B1-ECAA-9A517C270BBB}"/>
                  </a:ext>
                </a:extLst>
              </p:cNvPr>
              <p:cNvSpPr txBox="1"/>
              <p:nvPr/>
            </p:nvSpPr>
            <p:spPr>
              <a:xfrm>
                <a:off x="7151004" y="2042972"/>
                <a:ext cx="1502334" cy="4055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교통체증 감소</a:t>
                </a:r>
                <a:endParaRPr lang="en-US" altLang="ko-KR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E81A8AC-6259-BE66-FD9C-56188545E03A}"/>
                  </a:ext>
                </a:extLst>
              </p:cNvPr>
              <p:cNvSpPr txBox="1"/>
              <p:nvPr/>
            </p:nvSpPr>
            <p:spPr>
              <a:xfrm>
                <a:off x="7151004" y="2546768"/>
                <a:ext cx="2858475" cy="6662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이동 시간에 큰 영향 미치지 않고</a:t>
                </a:r>
              </a:p>
              <a:p>
                <a:pPr>
                  <a:lnSpc>
                    <a:spcPct val="120000"/>
                  </a:lnSpc>
                </a:pPr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도로 위 차량 수 </a:t>
                </a:r>
                <a:r>
                  <a:rPr lang="en-US" altLang="ko-KR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3</a:t>
                </a:r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배 ↓</a:t>
                </a:r>
                <a:endParaRPr lang="en-US" altLang="ko-KR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46AD5059-1BDE-5FA9-8ABC-41B24E38D2AE}"/>
                </a:ext>
              </a:extLst>
            </p:cNvPr>
            <p:cNvGrpSpPr/>
            <p:nvPr/>
          </p:nvGrpSpPr>
          <p:grpSpPr>
            <a:xfrm>
              <a:off x="6663280" y="4597611"/>
              <a:ext cx="1080000" cy="1080000"/>
              <a:chOff x="6659283" y="4762773"/>
              <a:chExt cx="1080000" cy="1080000"/>
            </a:xfrm>
          </p:grpSpPr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1899368C-3D01-7BD7-9447-22C34051986D}"/>
                  </a:ext>
                </a:extLst>
              </p:cNvPr>
              <p:cNvSpPr/>
              <p:nvPr/>
            </p:nvSpPr>
            <p:spPr>
              <a:xfrm>
                <a:off x="6659283" y="4762773"/>
                <a:ext cx="1080000" cy="1080000"/>
              </a:xfrm>
              <a:prstGeom prst="ellipse">
                <a:avLst/>
              </a:prstGeom>
              <a:solidFill>
                <a:srgbClr val="4946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56" name="그림 55">
                <a:extLst>
                  <a:ext uri="{FF2B5EF4-FFF2-40B4-BE49-F238E27FC236}">
                    <a16:creationId xmlns:a16="http://schemas.microsoft.com/office/drawing/2014/main" id="{373517E3-89D6-14D3-4443-9FEB018CB1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bright="100000" contrast="1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6911283" y="5014773"/>
                <a:ext cx="576000" cy="576000"/>
              </a:xfrm>
              <a:prstGeom prst="rect">
                <a:avLst/>
              </a:prstGeom>
            </p:spPr>
          </p:pic>
        </p:grp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7737441B-CF56-6D0B-4D61-69700D588175}"/>
              </a:ext>
            </a:extLst>
          </p:cNvPr>
          <p:cNvGrpSpPr/>
          <p:nvPr/>
        </p:nvGrpSpPr>
        <p:grpSpPr>
          <a:xfrm>
            <a:off x="1538319" y="3781606"/>
            <a:ext cx="3495915" cy="1170004"/>
            <a:chOff x="1615344" y="4552609"/>
            <a:chExt cx="3495915" cy="1170004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D03E7C3A-25FE-40EA-7186-79D37D800033}"/>
                </a:ext>
              </a:extLst>
            </p:cNvPr>
            <p:cNvGrpSpPr/>
            <p:nvPr/>
          </p:nvGrpSpPr>
          <p:grpSpPr>
            <a:xfrm>
              <a:off x="2927648" y="4552609"/>
              <a:ext cx="2183611" cy="1170004"/>
              <a:chOff x="9711951" y="2042972"/>
              <a:chExt cx="2183611" cy="1170004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B440046-B92D-819F-A11B-62B33B09C48A}"/>
                  </a:ext>
                </a:extLst>
              </p:cNvPr>
              <p:cNvSpPr txBox="1"/>
              <p:nvPr/>
            </p:nvSpPr>
            <p:spPr>
              <a:xfrm>
                <a:off x="9711951" y="2042972"/>
                <a:ext cx="1712328" cy="4055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이산화탄소 감축</a:t>
                </a:r>
                <a:endParaRPr lang="en-US" altLang="ko-KR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4A949C7-E708-8107-8FDB-EDAA6409C282}"/>
                  </a:ext>
                </a:extLst>
              </p:cNvPr>
              <p:cNvSpPr txBox="1"/>
              <p:nvPr/>
            </p:nvSpPr>
            <p:spPr>
              <a:xfrm>
                <a:off x="9711951" y="2546768"/>
                <a:ext cx="2183611" cy="6662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sz="1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운행률</a:t>
                </a:r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en-US" altLang="ko-KR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0.5% </a:t>
                </a:r>
                <a:r>
                  <a:rPr lang="ko-KR" altLang="en-US" sz="1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감소시</a:t>
                </a:r>
                <a:endPara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온실가스 약 </a:t>
                </a:r>
                <a:r>
                  <a:rPr lang="en-US" altLang="ko-KR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5,396</a:t>
                </a:r>
                <a:r>
                  <a:rPr lang="ko-KR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톤 ↓</a:t>
                </a:r>
                <a:endPara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7FA52A71-816D-09D7-9982-358289F25545}"/>
                </a:ext>
              </a:extLst>
            </p:cNvPr>
            <p:cNvGrpSpPr/>
            <p:nvPr/>
          </p:nvGrpSpPr>
          <p:grpSpPr>
            <a:xfrm>
              <a:off x="1615344" y="4597611"/>
              <a:ext cx="1080000" cy="1080000"/>
              <a:chOff x="1294428" y="4868830"/>
              <a:chExt cx="1080000" cy="1080000"/>
            </a:xfrm>
          </p:grpSpPr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DDF8D5B2-C342-BA5A-ABD6-5B2EE31D07DB}"/>
                  </a:ext>
                </a:extLst>
              </p:cNvPr>
              <p:cNvSpPr/>
              <p:nvPr/>
            </p:nvSpPr>
            <p:spPr>
              <a:xfrm>
                <a:off x="1294428" y="4868830"/>
                <a:ext cx="1080000" cy="1080000"/>
              </a:xfrm>
              <a:prstGeom prst="ellipse">
                <a:avLst/>
              </a:prstGeom>
              <a:solidFill>
                <a:srgbClr val="4946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60" name="그림 59">
                <a:extLst>
                  <a:ext uri="{FF2B5EF4-FFF2-40B4-BE49-F238E27FC236}">
                    <a16:creationId xmlns:a16="http://schemas.microsoft.com/office/drawing/2014/main" id="{6C787D36-0601-F708-21F0-0633AAD674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100000" contrast="1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546428" y="5120830"/>
                <a:ext cx="576000" cy="576000"/>
              </a:xfrm>
              <a:prstGeom prst="rect">
                <a:avLst/>
              </a:prstGeom>
            </p:spPr>
          </p:pic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B3F53DA-5AD9-4F0A-3C3F-1F316BF54CD5}"/>
              </a:ext>
            </a:extLst>
          </p:cNvPr>
          <p:cNvSpPr txBox="1"/>
          <p:nvPr/>
        </p:nvSpPr>
        <p:spPr>
          <a:xfrm>
            <a:off x="6482903" y="5046047"/>
            <a:ext cx="3942105" cy="486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*PNAS, On-demand high-capacity ride-sharing via dynamic</a:t>
            </a:r>
          </a:p>
          <a:p>
            <a:pPr>
              <a:lnSpc>
                <a:spcPct val="120000"/>
              </a:lnSpc>
            </a:pPr>
            <a:r>
              <a: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trip-vehicle assignment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B26FB0-1FBE-84C0-6067-991ADDD865A7}"/>
              </a:ext>
            </a:extLst>
          </p:cNvPr>
          <p:cNvSpPr txBox="1"/>
          <p:nvPr/>
        </p:nvSpPr>
        <p:spPr>
          <a:xfrm>
            <a:off x="1538319" y="2990149"/>
            <a:ext cx="4536819" cy="283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*J </a:t>
            </a:r>
            <a:r>
              <a:rPr lang="en-US" altLang="ko-KR" sz="11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Arbib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 T </a:t>
            </a:r>
            <a:r>
              <a:rPr lang="en-US" altLang="ko-KR" sz="11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Seba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 - </a:t>
            </a:r>
            <a:r>
              <a:rPr lang="en-US" altLang="ko-KR" sz="11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RethinkX</a:t>
            </a:r>
            <a:r>
              <a:rPr lang="en-US" altLang="ko-KR" sz="11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“Rethinking Transportation 2020-2030”</a:t>
            </a:r>
            <a:endParaRPr lang="en-US" altLang="ko-KR" sz="1100" dirty="0">
              <a:solidFill>
                <a:schemeClr val="tx1">
                  <a:lumMod val="95000"/>
                  <a:lumOff val="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8D3FA-76AD-0E09-E219-DEB1144B1B2B}"/>
              </a:ext>
            </a:extLst>
          </p:cNvPr>
          <p:cNvSpPr txBox="1"/>
          <p:nvPr/>
        </p:nvSpPr>
        <p:spPr>
          <a:xfrm>
            <a:off x="6482903" y="2990149"/>
            <a:ext cx="3198311" cy="283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1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대전세종연구원</a:t>
            </a:r>
            <a:r>
              <a: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“</a:t>
            </a:r>
            <a:r>
              <a:rPr lang="ko-KR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대전시 </a:t>
            </a:r>
            <a:r>
              <a:rPr lang="ko-KR" altLang="en-US" sz="11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카풀</a:t>
            </a:r>
            <a:r>
              <a:rPr lang="ko-KR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도입 및 활성화 방안</a:t>
            </a:r>
            <a:r>
              <a: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"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3F232D-4A95-6A6A-7301-049366EFA74C}"/>
              </a:ext>
            </a:extLst>
          </p:cNvPr>
          <p:cNvSpPr txBox="1"/>
          <p:nvPr/>
        </p:nvSpPr>
        <p:spPr>
          <a:xfrm>
            <a:off x="1538405" y="5046047"/>
            <a:ext cx="3198311" cy="283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</a:t>
            </a:r>
            <a:r>
              <a:rPr lang="ko-KR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1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대전세종연구원</a:t>
            </a:r>
            <a:r>
              <a: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“</a:t>
            </a:r>
            <a:r>
              <a:rPr lang="ko-KR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대전시 </a:t>
            </a:r>
            <a:r>
              <a:rPr lang="ko-KR" altLang="en-US" sz="11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카풀</a:t>
            </a:r>
            <a:r>
              <a:rPr lang="ko-KR" alt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도입 및 활성화 방안</a:t>
            </a:r>
            <a:r>
              <a: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34164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68B5D1B-5E3D-26D6-5088-009C28DC6A26}"/>
              </a:ext>
            </a:extLst>
          </p:cNvPr>
          <p:cNvSpPr txBox="1"/>
          <p:nvPr/>
        </p:nvSpPr>
        <p:spPr>
          <a:xfrm>
            <a:off x="335360" y="260648"/>
            <a:ext cx="1276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Benefit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0269D63-0FA8-B231-3A5A-22B1D2BE8F10}"/>
              </a:ext>
            </a:extLst>
          </p:cNvPr>
          <p:cNvGrpSpPr/>
          <p:nvPr/>
        </p:nvGrpSpPr>
        <p:grpSpPr>
          <a:xfrm>
            <a:off x="1123518" y="980728"/>
            <a:ext cx="9486506" cy="405560"/>
            <a:chOff x="2126197" y="1195388"/>
            <a:chExt cx="9486506" cy="40556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03B107-DE34-0AD1-F09E-EA18B4591AB9}"/>
                </a:ext>
              </a:extLst>
            </p:cNvPr>
            <p:cNvSpPr txBox="1"/>
            <p:nvPr/>
          </p:nvSpPr>
          <p:spPr>
            <a:xfrm>
              <a:off x="3597367" y="1195388"/>
              <a:ext cx="8015336" cy="4055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새로운 교통수단으로 자리 잡아가고 있음</a:t>
              </a: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 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그에 비해 우리나라의 </a:t>
              </a:r>
              <a:r>
                <a:rPr lang="ko-KR" altLang="en-US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카풀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규모는 작은 편</a:t>
              </a:r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6C6CF79-4FE1-3206-5A32-317B7BEC3775}"/>
                </a:ext>
              </a:extLst>
            </p:cNvPr>
            <p:cNvGrpSpPr/>
            <p:nvPr/>
          </p:nvGrpSpPr>
          <p:grpSpPr>
            <a:xfrm>
              <a:off x="2126197" y="1213502"/>
              <a:ext cx="1152128" cy="369332"/>
              <a:chOff x="1288768" y="1446138"/>
              <a:chExt cx="1152128" cy="369332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6519663D-7621-99F5-E665-A3B0A83810B8}"/>
                  </a:ext>
                </a:extLst>
              </p:cNvPr>
              <p:cNvSpPr/>
              <p:nvPr/>
            </p:nvSpPr>
            <p:spPr>
              <a:xfrm>
                <a:off x="1288768" y="1693813"/>
                <a:ext cx="1152128" cy="121657"/>
              </a:xfrm>
              <a:prstGeom prst="rect">
                <a:avLst/>
              </a:prstGeom>
              <a:solidFill>
                <a:srgbClr val="4946E7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B10E801-B9CC-53BA-485C-ABA469BE1A50}"/>
                  </a:ext>
                </a:extLst>
              </p:cNvPr>
              <p:cNvSpPr txBox="1"/>
              <p:nvPr/>
            </p:nvSpPr>
            <p:spPr>
              <a:xfrm>
                <a:off x="1352513" y="1446138"/>
                <a:ext cx="102463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공유교통</a:t>
                </a:r>
              </a:p>
            </p:txBody>
          </p:sp>
        </p:grpSp>
      </p:grp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2DB030-A64E-A0FA-4B6E-A726ABCB4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34875B-23FA-828A-7C69-73DC7817EFE7}"/>
              </a:ext>
            </a:extLst>
          </p:cNvPr>
          <p:cNvSpPr txBox="1"/>
          <p:nvPr/>
        </p:nvSpPr>
        <p:spPr>
          <a:xfrm>
            <a:off x="2438589" y="5949280"/>
            <a:ext cx="7314823" cy="440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공급을 통해 시장 수요를 만들고 공유교통을 더욱 대중화 가능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5FDD5D0F-A884-23E0-EBBC-090A3DF284A9}"/>
              </a:ext>
            </a:extLst>
          </p:cNvPr>
          <p:cNvSpPr/>
          <p:nvPr/>
        </p:nvSpPr>
        <p:spPr>
          <a:xfrm>
            <a:off x="1056000" y="1746328"/>
            <a:ext cx="10080000" cy="3960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FFE67B91-54C6-2BB6-9FC6-72729B4865C5}"/>
              </a:ext>
            </a:extLst>
          </p:cNvPr>
          <p:cNvGrpSpPr/>
          <p:nvPr/>
        </p:nvGrpSpPr>
        <p:grpSpPr>
          <a:xfrm>
            <a:off x="6877216" y="2132856"/>
            <a:ext cx="2911324" cy="2241768"/>
            <a:chOff x="5375920" y="3392992"/>
            <a:chExt cx="2911324" cy="2241768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1637C5F-D634-7D31-3DA6-3127192311BC}"/>
                </a:ext>
              </a:extLst>
            </p:cNvPr>
            <p:cNvSpPr txBox="1"/>
            <p:nvPr/>
          </p:nvSpPr>
          <p:spPr>
            <a:xfrm>
              <a:off x="5375920" y="3392992"/>
              <a:ext cx="2478564" cy="4055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2022</a:t>
              </a:r>
              <a:r>
                <a:rPr lang="ko-KR" alt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년</a:t>
              </a:r>
              <a:r>
                <a:rPr lang="ko-KR" altLang="en-US" sz="1800" b="0" i="0" dirty="0"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→</a:t>
              </a:r>
              <a:r>
                <a:rPr lang="en-US" altLang="ko-KR" sz="1800" b="0" i="0" dirty="0"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2027</a:t>
              </a:r>
              <a:r>
                <a:rPr lang="ko-KR" altLang="en-US" sz="1800" b="0" i="0" dirty="0"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년 예측</a:t>
              </a:r>
              <a:endPara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4FF18569-F5E0-A891-1EC9-8073183DFA31}"/>
                </a:ext>
              </a:extLst>
            </p:cNvPr>
            <p:cNvGrpSpPr/>
            <p:nvPr/>
          </p:nvGrpSpPr>
          <p:grpSpPr>
            <a:xfrm>
              <a:off x="5447928" y="4065962"/>
              <a:ext cx="2839316" cy="405560"/>
              <a:chOff x="5549554" y="3083281"/>
              <a:chExt cx="2839316" cy="405560"/>
            </a:xfrm>
          </p:grpSpPr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AE8756DC-F669-B2F4-B044-2D0CB5A07EAB}"/>
                  </a:ext>
                </a:extLst>
              </p:cNvPr>
              <p:cNvSpPr txBox="1"/>
              <p:nvPr/>
            </p:nvSpPr>
            <p:spPr>
              <a:xfrm>
                <a:off x="5951984" y="3083281"/>
                <a:ext cx="2436886" cy="4055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863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억 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3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천만 달러 증가</a:t>
                </a:r>
                <a:endPara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59" name="사각형: 둥근 모서리 58">
                <a:extLst>
                  <a:ext uri="{FF2B5EF4-FFF2-40B4-BE49-F238E27FC236}">
                    <a16:creationId xmlns:a16="http://schemas.microsoft.com/office/drawing/2014/main" id="{EC926E01-84B5-8E35-1852-B099B65586E7}"/>
                  </a:ext>
                </a:extLst>
              </p:cNvPr>
              <p:cNvSpPr/>
              <p:nvPr/>
            </p:nvSpPr>
            <p:spPr>
              <a:xfrm>
                <a:off x="5549554" y="3106061"/>
                <a:ext cx="360000" cy="360000"/>
              </a:xfrm>
              <a:prstGeom prst="roundRect">
                <a:avLst/>
              </a:prstGeom>
              <a:noFill/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1</a:t>
                </a:r>
                <a:endParaRPr lang="ko-KR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8743B0F8-A992-FFEE-2F71-3FF5BA01ED04}"/>
                </a:ext>
              </a:extLst>
            </p:cNvPr>
            <p:cNvGrpSpPr/>
            <p:nvPr/>
          </p:nvGrpSpPr>
          <p:grpSpPr>
            <a:xfrm>
              <a:off x="5447928" y="4647581"/>
              <a:ext cx="2768783" cy="405560"/>
              <a:chOff x="5549554" y="3785905"/>
              <a:chExt cx="2768783" cy="405560"/>
            </a:xfrm>
          </p:grpSpPr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9CEFC89-6715-1911-A849-16D84F96E7B8}"/>
                  </a:ext>
                </a:extLst>
              </p:cNvPr>
              <p:cNvSpPr txBox="1"/>
              <p:nvPr/>
            </p:nvSpPr>
            <p:spPr>
              <a:xfrm>
                <a:off x="5951984" y="3785905"/>
                <a:ext cx="2366353" cy="4055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연평균성장률 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17.45%</a:t>
                </a:r>
              </a:p>
            </p:txBody>
          </p:sp>
          <p:sp>
            <p:nvSpPr>
              <p:cNvPr id="57" name="사각형: 둥근 모서리 56">
                <a:extLst>
                  <a:ext uri="{FF2B5EF4-FFF2-40B4-BE49-F238E27FC236}">
                    <a16:creationId xmlns:a16="http://schemas.microsoft.com/office/drawing/2014/main" id="{75BC2AF1-265C-C75C-03FF-B2EBDF565758}"/>
                  </a:ext>
                </a:extLst>
              </p:cNvPr>
              <p:cNvSpPr/>
              <p:nvPr/>
            </p:nvSpPr>
            <p:spPr>
              <a:xfrm>
                <a:off x="5549554" y="3808685"/>
                <a:ext cx="360000" cy="360000"/>
              </a:xfrm>
              <a:prstGeom prst="roundRect">
                <a:avLst/>
              </a:prstGeom>
              <a:noFill/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2</a:t>
                </a:r>
                <a:endParaRPr lang="ko-KR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18453404-E1B7-6659-6066-2176356868B4}"/>
                </a:ext>
              </a:extLst>
            </p:cNvPr>
            <p:cNvGrpSpPr/>
            <p:nvPr/>
          </p:nvGrpSpPr>
          <p:grpSpPr>
            <a:xfrm>
              <a:off x="5447928" y="5229200"/>
              <a:ext cx="2236586" cy="405560"/>
              <a:chOff x="5549554" y="5178069"/>
              <a:chExt cx="2236586" cy="405560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5E23244C-1A0F-25C2-D794-05C45EDD1F88}"/>
                  </a:ext>
                </a:extLst>
              </p:cNvPr>
              <p:cNvSpPr txBox="1"/>
              <p:nvPr/>
            </p:nvSpPr>
            <p:spPr>
              <a:xfrm>
                <a:off x="5951984" y="5178069"/>
                <a:ext cx="1834156" cy="4055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성장 모멘텀 가속</a:t>
                </a:r>
                <a:endPara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55" name="사각형: 둥근 모서리 54">
                <a:extLst>
                  <a:ext uri="{FF2B5EF4-FFF2-40B4-BE49-F238E27FC236}">
                    <a16:creationId xmlns:a16="http://schemas.microsoft.com/office/drawing/2014/main" id="{AAB79E23-679B-A7E6-A552-09E30532E5AC}"/>
                  </a:ext>
                </a:extLst>
              </p:cNvPr>
              <p:cNvSpPr/>
              <p:nvPr/>
            </p:nvSpPr>
            <p:spPr>
              <a:xfrm>
                <a:off x="5549554" y="5200849"/>
                <a:ext cx="360000" cy="360000"/>
              </a:xfrm>
              <a:prstGeom prst="roundRect">
                <a:avLst/>
              </a:prstGeom>
              <a:noFill/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4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3</a:t>
                </a:r>
                <a:endParaRPr lang="ko-KR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1F6F5F4D-07FD-48A6-EB19-6DD07B81EC10}"/>
              </a:ext>
            </a:extLst>
          </p:cNvPr>
          <p:cNvGrpSpPr/>
          <p:nvPr/>
        </p:nvGrpSpPr>
        <p:grpSpPr>
          <a:xfrm>
            <a:off x="2403461" y="2118313"/>
            <a:ext cx="3812874" cy="2894863"/>
            <a:chOff x="1289715" y="2504842"/>
            <a:chExt cx="3812874" cy="3504045"/>
          </a:xfrm>
        </p:grpSpPr>
        <p:graphicFrame>
          <p:nvGraphicFramePr>
            <p:cNvPr id="48" name="차트 47">
              <a:extLst>
                <a:ext uri="{FF2B5EF4-FFF2-40B4-BE49-F238E27FC236}">
                  <a16:creationId xmlns:a16="http://schemas.microsoft.com/office/drawing/2014/main" id="{5EE57D3E-C99B-2A5E-91E6-E46EAFBE644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11118776"/>
                </p:ext>
              </p:extLst>
            </p:nvPr>
          </p:nvGraphicFramePr>
          <p:xfrm>
            <a:off x="1289715" y="3103274"/>
            <a:ext cx="3812874" cy="290561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B20A647-806A-E13A-0519-590A26EB35BA}"/>
                </a:ext>
              </a:extLst>
            </p:cNvPr>
            <p:cNvSpPr txBox="1"/>
            <p:nvPr/>
          </p:nvSpPr>
          <p:spPr>
            <a:xfrm>
              <a:off x="1885974" y="2504842"/>
              <a:ext cx="2489785" cy="3359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글로벌 승차공유 시장 규모 전망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C63FD98E-BE0E-2730-DBF9-D7339C6CBDAE}"/>
              </a:ext>
            </a:extLst>
          </p:cNvPr>
          <p:cNvSpPr txBox="1"/>
          <p:nvPr/>
        </p:nvSpPr>
        <p:spPr>
          <a:xfrm>
            <a:off x="1559496" y="5301208"/>
            <a:ext cx="6933308" cy="283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*Technavio, Ride Sharing Market by End-user, Type, and Geography - Forecast and Analysis 2023-2027</a:t>
            </a:r>
          </a:p>
        </p:txBody>
      </p:sp>
    </p:spTree>
    <p:extLst>
      <p:ext uri="{BB962C8B-B14F-4D97-AF65-F5344CB8AC3E}">
        <p14:creationId xmlns:p14="http://schemas.microsoft.com/office/powerpoint/2010/main" val="466207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8CAD57F5-CA22-4BD5-AF50-FF56D1449041}"/>
              </a:ext>
            </a:extLst>
          </p:cNvPr>
          <p:cNvSpPr txBox="1"/>
          <p:nvPr/>
        </p:nvSpPr>
        <p:spPr>
          <a:xfrm>
            <a:off x="335360" y="260648"/>
            <a:ext cx="8322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Plan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26C42045-F9BC-D556-4A5B-D91F42C17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4A6AE5-EA2C-96BE-EE2B-B2662658E604}"/>
              </a:ext>
            </a:extLst>
          </p:cNvPr>
          <p:cNvSpPr txBox="1"/>
          <p:nvPr/>
        </p:nvSpPr>
        <p:spPr>
          <a:xfrm>
            <a:off x="2723076" y="1447494"/>
            <a:ext cx="2879314" cy="370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10~20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        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교대 운행모드 제작</a:t>
            </a:r>
            <a:endParaRPr lang="en-US" altLang="ko-KR" sz="1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7F40BF-637C-8DE4-980C-197C8292F991}"/>
              </a:ext>
            </a:extLst>
          </p:cNvPr>
          <p:cNvSpPr txBox="1"/>
          <p:nvPr/>
        </p:nvSpPr>
        <p:spPr>
          <a:xfrm>
            <a:off x="2723076" y="1868094"/>
            <a:ext cx="3725700" cy="370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21~31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일        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위치기반 평점 관리 기능 제작</a:t>
            </a:r>
            <a:endParaRPr lang="en-US" altLang="ko-KR" sz="1600" b="1" dirty="0">
              <a:solidFill>
                <a:schemeClr val="tx1">
                  <a:lumMod val="95000"/>
                  <a:lumOff val="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27793FB4-EF6D-7BAC-251B-45D6563E3119}"/>
              </a:ext>
            </a:extLst>
          </p:cNvPr>
          <p:cNvCxnSpPr>
            <a:cxnSpLocks/>
          </p:cNvCxnSpPr>
          <p:nvPr/>
        </p:nvCxnSpPr>
        <p:spPr>
          <a:xfrm>
            <a:off x="2464144" y="1268760"/>
            <a:ext cx="0" cy="432048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C7533C3-2A7E-56BE-FC5A-12CA87CE739D}"/>
              </a:ext>
            </a:extLst>
          </p:cNvPr>
          <p:cNvGrpSpPr/>
          <p:nvPr/>
        </p:nvGrpSpPr>
        <p:grpSpPr>
          <a:xfrm>
            <a:off x="1023984" y="1410900"/>
            <a:ext cx="1495366" cy="440377"/>
            <a:chOff x="1775520" y="994708"/>
            <a:chExt cx="1495366" cy="440377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D38AFF2-172C-B5D2-E3E4-BC48C36CE6C6}"/>
                </a:ext>
              </a:extLst>
            </p:cNvPr>
            <p:cNvSpPr txBox="1"/>
            <p:nvPr/>
          </p:nvSpPr>
          <p:spPr>
            <a:xfrm>
              <a:off x="1775520" y="994708"/>
              <a:ext cx="575799" cy="4403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8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월</a:t>
              </a:r>
              <a:endPara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D81EFD87-64D2-18FF-B23B-F0165B3018BA}"/>
                </a:ext>
              </a:extLst>
            </p:cNvPr>
            <p:cNvGrpSpPr/>
            <p:nvPr/>
          </p:nvGrpSpPr>
          <p:grpSpPr>
            <a:xfrm>
              <a:off x="2423592" y="1160896"/>
              <a:ext cx="847294" cy="108000"/>
              <a:chOff x="2423592" y="1190007"/>
              <a:chExt cx="847294" cy="108000"/>
            </a:xfrm>
          </p:grpSpPr>
          <p:sp>
            <p:nvSpPr>
              <p:cNvPr id="67" name="타원 66">
                <a:extLst>
                  <a:ext uri="{FF2B5EF4-FFF2-40B4-BE49-F238E27FC236}">
                    <a16:creationId xmlns:a16="http://schemas.microsoft.com/office/drawing/2014/main" id="{6241854F-9128-0012-6568-451ECDE654AE}"/>
                  </a:ext>
                </a:extLst>
              </p:cNvPr>
              <p:cNvSpPr/>
              <p:nvPr/>
            </p:nvSpPr>
            <p:spPr>
              <a:xfrm>
                <a:off x="3162886" y="1190007"/>
                <a:ext cx="108000" cy="108000"/>
              </a:xfrm>
              <a:prstGeom prst="ellipse">
                <a:avLst/>
              </a:prstGeom>
              <a:solidFill>
                <a:srgbClr val="4946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" name="직선 연결선 1">
                <a:extLst>
                  <a:ext uri="{FF2B5EF4-FFF2-40B4-BE49-F238E27FC236}">
                    <a16:creationId xmlns:a16="http://schemas.microsoft.com/office/drawing/2014/main" id="{17E4F88A-9359-3037-B2EA-91AAA01058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23592" y="1244007"/>
                <a:ext cx="792000" cy="0"/>
              </a:xfrm>
              <a:prstGeom prst="line">
                <a:avLst/>
              </a:prstGeom>
              <a:ln w="12700">
                <a:solidFill>
                  <a:srgbClr val="4946E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74681D0C-3AC8-6921-D4F4-A76A17832195}"/>
              </a:ext>
            </a:extLst>
          </p:cNvPr>
          <p:cNvGrpSpPr/>
          <p:nvPr/>
        </p:nvGrpSpPr>
        <p:grpSpPr>
          <a:xfrm>
            <a:off x="866889" y="2543483"/>
            <a:ext cx="6992529" cy="2309914"/>
            <a:chOff x="866889" y="2057861"/>
            <a:chExt cx="6992529" cy="230991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365FFFA-9E9A-D9A1-41B2-93825951BADD}"/>
                </a:ext>
              </a:extLst>
            </p:cNvPr>
            <p:cNvSpPr txBox="1"/>
            <p:nvPr/>
          </p:nvSpPr>
          <p:spPr>
            <a:xfrm>
              <a:off x="2723076" y="2513279"/>
              <a:ext cx="5136342" cy="370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11~30</a:t>
              </a:r>
              <a:r>
                <a:rPr lang="ko-KR" altLang="en-US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일        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트위터 오픈 소스 이용한 사용자 추천 기능 추가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E85CDDE-5E33-EA5F-2476-A8BF85598753}"/>
                </a:ext>
              </a:extLst>
            </p:cNvPr>
            <p:cNvSpPr txBox="1"/>
            <p:nvPr/>
          </p:nvSpPr>
          <p:spPr>
            <a:xfrm>
              <a:off x="2723076" y="3155832"/>
              <a:ext cx="2702984" cy="370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1~7</a:t>
              </a:r>
              <a:r>
                <a:rPr lang="ko-KR" altLang="en-US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일             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서버 트래픽 체크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796AFC0-A80F-786A-7BFC-D4DB5CF2C982}"/>
                </a:ext>
              </a:extLst>
            </p:cNvPr>
            <p:cNvSpPr txBox="1"/>
            <p:nvPr/>
          </p:nvSpPr>
          <p:spPr>
            <a:xfrm>
              <a:off x="2723076" y="3576432"/>
              <a:ext cx="2534668" cy="370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8~21</a:t>
              </a:r>
              <a:r>
                <a:rPr lang="ko-KR" altLang="en-US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일           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앱 오류 테스트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82B13E7-2E7C-FFBF-9A98-8FF5EB7D7843}"/>
                </a:ext>
              </a:extLst>
            </p:cNvPr>
            <p:cNvSpPr txBox="1"/>
            <p:nvPr/>
          </p:nvSpPr>
          <p:spPr>
            <a:xfrm>
              <a:off x="2723076" y="3997032"/>
              <a:ext cx="4950394" cy="370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22~31</a:t>
              </a:r>
              <a:r>
                <a:rPr lang="ko-KR" altLang="en-US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일        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사용자 테스트를 통한 의견 수렴 및 앱에 적용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B0EAC831-29D5-164D-3E2D-24CCF18AA7EA}"/>
                </a:ext>
              </a:extLst>
            </p:cNvPr>
            <p:cNvGrpSpPr/>
            <p:nvPr/>
          </p:nvGrpSpPr>
          <p:grpSpPr>
            <a:xfrm>
              <a:off x="1023984" y="2057861"/>
              <a:ext cx="1495366" cy="440377"/>
              <a:chOff x="1775520" y="3319662"/>
              <a:chExt cx="1495366" cy="440377"/>
            </a:xfrm>
          </p:grpSpPr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2A128739-D1A3-103E-13A0-9B879B49B603}"/>
                  </a:ext>
                </a:extLst>
              </p:cNvPr>
              <p:cNvSpPr txBox="1"/>
              <p:nvPr/>
            </p:nvSpPr>
            <p:spPr>
              <a:xfrm>
                <a:off x="1775520" y="3319662"/>
                <a:ext cx="575799" cy="4403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en-US" altLang="ko-KR" sz="2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9</a:t>
                </a:r>
                <a:r>
                  <a:rPr lang="ko-KR" altLang="en-US" sz="2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월</a:t>
                </a:r>
                <a:endPara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id="{67BF3837-E687-0A9D-25AD-D3D232046F1D}"/>
                  </a:ext>
                </a:extLst>
              </p:cNvPr>
              <p:cNvGrpSpPr/>
              <p:nvPr/>
            </p:nvGrpSpPr>
            <p:grpSpPr>
              <a:xfrm>
                <a:off x="2423592" y="3485850"/>
                <a:ext cx="847294" cy="108000"/>
                <a:chOff x="2423592" y="1190007"/>
                <a:chExt cx="847294" cy="108000"/>
              </a:xfrm>
            </p:grpSpPr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CEA9819F-CA32-1533-BDDD-B661B7A7386B}"/>
                    </a:ext>
                  </a:extLst>
                </p:cNvPr>
                <p:cNvSpPr/>
                <p:nvPr/>
              </p:nvSpPr>
              <p:spPr>
                <a:xfrm>
                  <a:off x="3162886" y="1190007"/>
                  <a:ext cx="108000" cy="108000"/>
                </a:xfrm>
                <a:prstGeom prst="ellipse">
                  <a:avLst/>
                </a:prstGeom>
                <a:solidFill>
                  <a:srgbClr val="4946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7" name="직선 연결선 6">
                  <a:extLst>
                    <a:ext uri="{FF2B5EF4-FFF2-40B4-BE49-F238E27FC236}">
                      <a16:creationId xmlns:a16="http://schemas.microsoft.com/office/drawing/2014/main" id="{BB9DD5AA-EF92-E8CB-AF59-CB3ED85B740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23592" y="1244007"/>
                  <a:ext cx="792000" cy="0"/>
                </a:xfrm>
                <a:prstGeom prst="line">
                  <a:avLst/>
                </a:prstGeom>
                <a:ln w="12700">
                  <a:solidFill>
                    <a:srgbClr val="4946E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11A478C9-4B98-29C0-A9D6-F64DD3C1B393}"/>
                </a:ext>
              </a:extLst>
            </p:cNvPr>
            <p:cNvGrpSpPr/>
            <p:nvPr/>
          </p:nvGrpSpPr>
          <p:grpSpPr>
            <a:xfrm>
              <a:off x="866889" y="3121014"/>
              <a:ext cx="1652461" cy="440377"/>
              <a:chOff x="1618425" y="4382815"/>
              <a:chExt cx="1652461" cy="440377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1909C07E-E767-EFCB-E77C-EAACC7FC731A}"/>
                  </a:ext>
                </a:extLst>
              </p:cNvPr>
              <p:cNvSpPr txBox="1"/>
              <p:nvPr/>
            </p:nvSpPr>
            <p:spPr>
              <a:xfrm>
                <a:off x="1618425" y="4382815"/>
                <a:ext cx="732894" cy="4403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en-US" altLang="ko-KR" sz="2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10</a:t>
                </a:r>
                <a:r>
                  <a:rPr lang="ko-KR" altLang="en-US" sz="2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월</a:t>
                </a:r>
                <a:endPara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9FAB4F40-E3AB-85D7-158C-A28C02682AFC}"/>
                  </a:ext>
                </a:extLst>
              </p:cNvPr>
              <p:cNvGrpSpPr/>
              <p:nvPr/>
            </p:nvGrpSpPr>
            <p:grpSpPr>
              <a:xfrm>
                <a:off x="2423592" y="4549003"/>
                <a:ext cx="847294" cy="108000"/>
                <a:chOff x="2423592" y="1190007"/>
                <a:chExt cx="847294" cy="108000"/>
              </a:xfrm>
            </p:grpSpPr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E02A11C2-E97E-B99E-79EE-5DE5B2597067}"/>
                    </a:ext>
                  </a:extLst>
                </p:cNvPr>
                <p:cNvSpPr/>
                <p:nvPr/>
              </p:nvSpPr>
              <p:spPr>
                <a:xfrm>
                  <a:off x="3162886" y="1190007"/>
                  <a:ext cx="108000" cy="108000"/>
                </a:xfrm>
                <a:prstGeom prst="ellipse">
                  <a:avLst/>
                </a:prstGeom>
                <a:solidFill>
                  <a:srgbClr val="4946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10" name="직선 연결선 9">
                  <a:extLst>
                    <a:ext uri="{FF2B5EF4-FFF2-40B4-BE49-F238E27FC236}">
                      <a16:creationId xmlns:a16="http://schemas.microsoft.com/office/drawing/2014/main" id="{13C942E5-6F64-37FD-8731-5D9892956F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23592" y="1244007"/>
                  <a:ext cx="792000" cy="0"/>
                </a:xfrm>
                <a:prstGeom prst="line">
                  <a:avLst/>
                </a:prstGeom>
                <a:ln w="12700">
                  <a:solidFill>
                    <a:srgbClr val="4946E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462D191-9BB8-5AD7-B571-3EBD25E4BD5B}"/>
                </a:ext>
              </a:extLst>
            </p:cNvPr>
            <p:cNvSpPr txBox="1"/>
            <p:nvPr/>
          </p:nvSpPr>
          <p:spPr>
            <a:xfrm>
              <a:off x="2723076" y="2057861"/>
              <a:ext cx="2912977" cy="370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1~10</a:t>
              </a:r>
              <a:r>
                <a:rPr lang="ko-KR" altLang="en-US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일           </a:t>
              </a:r>
              <a:r>
                <a:rPr lang="ko-KR" alt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카풀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신청 기능 수정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5867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6F8C6A9-C6AD-4E5E-6334-C96ADBBDEF07}"/>
              </a:ext>
            </a:extLst>
          </p:cNvPr>
          <p:cNvSpPr txBox="1"/>
          <p:nvPr/>
        </p:nvSpPr>
        <p:spPr>
          <a:xfrm>
            <a:off x="335360" y="260648"/>
            <a:ext cx="1716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Reference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FDA64A-6887-2D47-6EA3-1350FDCE428F}"/>
              </a:ext>
            </a:extLst>
          </p:cNvPr>
          <p:cNvSpPr txBox="1"/>
          <p:nvPr/>
        </p:nvSpPr>
        <p:spPr>
          <a:xfrm>
            <a:off x="335360" y="1268760"/>
            <a:ext cx="8762335" cy="42139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김경호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“4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 산업시대를 열어가는 공유경제 서비스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,”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지속가능과학회학술대회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pp.137-139, 2016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J </a:t>
            </a: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Arbib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 T </a:t>
            </a: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Seba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 - </a:t>
            </a: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RethinkX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“Rethinking Transportation 2020-2030”, pp.17, 2017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이정범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“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대전시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카풀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도입 및 활성화 방안”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2017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PwC, pp.5, 2015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김태균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이지운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“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혼잡통행료 아끼고 교통체증 덜고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…”/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직장인 「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카풀제」다시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확산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",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「서울신문」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1996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KIEP, "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국제사회의 공유경제 추진현황과 시사점“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pp.28,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2017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JP Morgan, "The Online Platform Economy in 2018", 2018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Technavio, Ride Sharing Market by End-user, Type, and Geography - Forecast and Analysis 2023-2027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PNAS, On-demand high-capacity ride-sharing via dynamic trip-vehicle assignment, 2017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https://www.flaticon.com/free-icon/label_3388513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https://www.flaticon.com/free-icon/lowest-price_7988622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https://www.flaticon.com/free-icon/no_2997144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  <a:hlinkClick r:id="rId2"/>
              </a:rPr>
              <a:t>https://www.flaticon.com/free-icon/parking_1367366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E9B983-2C0B-71F6-A5A1-EB3DB9F54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366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253349-16E5-68CE-9322-D7008F609D80}"/>
              </a:ext>
            </a:extLst>
          </p:cNvPr>
          <p:cNvSpPr txBox="1"/>
          <p:nvPr/>
        </p:nvSpPr>
        <p:spPr>
          <a:xfrm>
            <a:off x="5324731" y="519063"/>
            <a:ext cx="154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956656A-D5DE-05B4-D83A-F968C3FAD0BD}"/>
              </a:ext>
            </a:extLst>
          </p:cNvPr>
          <p:cNvSpPr/>
          <p:nvPr/>
        </p:nvSpPr>
        <p:spPr>
          <a:xfrm>
            <a:off x="2496000" y="1377923"/>
            <a:ext cx="7200000" cy="7200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577BAD-8A8F-D3FA-AE6D-9636CC88C217}"/>
              </a:ext>
            </a:extLst>
          </p:cNvPr>
          <p:cNvSpPr txBox="1"/>
          <p:nvPr/>
        </p:nvSpPr>
        <p:spPr>
          <a:xfrm>
            <a:off x="2840232" y="1553257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723EEC-AA12-FDA7-96BA-BA285F9D2B2C}"/>
              </a:ext>
            </a:extLst>
          </p:cNvPr>
          <p:cNvSpPr txBox="1"/>
          <p:nvPr/>
        </p:nvSpPr>
        <p:spPr>
          <a:xfrm>
            <a:off x="8134768" y="1553257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Overview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3148A79-76FF-22DA-5D83-C4BA8040C228}"/>
              </a:ext>
            </a:extLst>
          </p:cNvPr>
          <p:cNvSpPr/>
          <p:nvPr/>
        </p:nvSpPr>
        <p:spPr>
          <a:xfrm>
            <a:off x="2496000" y="2176998"/>
            <a:ext cx="7200000" cy="720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46C0FA-50E4-5597-FA8A-B55B9183A0A1}"/>
              </a:ext>
            </a:extLst>
          </p:cNvPr>
          <p:cNvSpPr txBox="1"/>
          <p:nvPr/>
        </p:nvSpPr>
        <p:spPr>
          <a:xfrm>
            <a:off x="2840232" y="2352332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B6EC01-70D2-00AB-08A8-E968E18DB563}"/>
              </a:ext>
            </a:extLst>
          </p:cNvPr>
          <p:cNvSpPr txBox="1"/>
          <p:nvPr/>
        </p:nvSpPr>
        <p:spPr>
          <a:xfrm>
            <a:off x="8670171" y="2352332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Goal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1907358-5E5D-9D7D-3B8F-60E172654D62}"/>
              </a:ext>
            </a:extLst>
          </p:cNvPr>
          <p:cNvSpPr/>
          <p:nvPr/>
        </p:nvSpPr>
        <p:spPr>
          <a:xfrm>
            <a:off x="2496000" y="2976073"/>
            <a:ext cx="7200000" cy="7200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CC09C7-B5DE-C6BA-9D2B-776B1180D79E}"/>
              </a:ext>
            </a:extLst>
          </p:cNvPr>
          <p:cNvSpPr txBox="1"/>
          <p:nvPr/>
        </p:nvSpPr>
        <p:spPr>
          <a:xfrm>
            <a:off x="2840232" y="3151407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F8B73E-6CF7-7079-ADD1-219D5DE0EC14}"/>
              </a:ext>
            </a:extLst>
          </p:cNvPr>
          <p:cNvSpPr txBox="1"/>
          <p:nvPr/>
        </p:nvSpPr>
        <p:spPr>
          <a:xfrm>
            <a:off x="8181255" y="3151407"/>
            <a:ext cx="117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Function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D7768ED-2E7F-6C00-2755-BF628A758B9A}"/>
              </a:ext>
            </a:extLst>
          </p:cNvPr>
          <p:cNvSpPr/>
          <p:nvPr/>
        </p:nvSpPr>
        <p:spPr>
          <a:xfrm>
            <a:off x="2496000" y="3775148"/>
            <a:ext cx="7200000" cy="720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C8510E3-E6F2-0E8B-880B-2C47A5D6C586}"/>
              </a:ext>
            </a:extLst>
          </p:cNvPr>
          <p:cNvSpPr txBox="1"/>
          <p:nvPr/>
        </p:nvSpPr>
        <p:spPr>
          <a:xfrm>
            <a:off x="2840232" y="3950482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F50E6CC-094E-25C4-8259-5DF29FC6EBB0}"/>
              </a:ext>
            </a:extLst>
          </p:cNvPr>
          <p:cNvSpPr txBox="1"/>
          <p:nvPr/>
        </p:nvSpPr>
        <p:spPr>
          <a:xfrm>
            <a:off x="8349571" y="3950482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Benefit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1D24931-1806-2176-63AB-83969CC85A11}"/>
              </a:ext>
            </a:extLst>
          </p:cNvPr>
          <p:cNvSpPr/>
          <p:nvPr/>
        </p:nvSpPr>
        <p:spPr>
          <a:xfrm>
            <a:off x="2496000" y="4574223"/>
            <a:ext cx="7200000" cy="7200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54DD728-5910-8E5C-9F54-2E87D6A747F2}"/>
              </a:ext>
            </a:extLst>
          </p:cNvPr>
          <p:cNvSpPr txBox="1"/>
          <p:nvPr/>
        </p:nvSpPr>
        <p:spPr>
          <a:xfrm>
            <a:off x="2840232" y="4749557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63E855-32B5-8CB7-8F69-9FCC438590D6}"/>
              </a:ext>
            </a:extLst>
          </p:cNvPr>
          <p:cNvSpPr txBox="1"/>
          <p:nvPr/>
        </p:nvSpPr>
        <p:spPr>
          <a:xfrm>
            <a:off x="8679789" y="4749557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Plan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E6F8B30-C1D5-4A18-4DEE-5625CEC3C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40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25" descr="자동차, 조종판이(가) 표시된 사진&#10;&#10;자동 생성된 설명">
            <a:extLst>
              <a:ext uri="{FF2B5EF4-FFF2-40B4-BE49-F238E27FC236}">
                <a16:creationId xmlns:a16="http://schemas.microsoft.com/office/drawing/2014/main" id="{33B9BCA2-9540-70D5-F87F-F091E5440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0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323"/>
          <a:stretch>
            <a:fillRect/>
          </a:stretch>
        </p:blipFill>
        <p:spPr>
          <a:xfrm>
            <a:off x="0" y="0"/>
            <a:ext cx="5375920" cy="6858000"/>
          </a:xfrm>
          <a:custGeom>
            <a:avLst/>
            <a:gdLst>
              <a:gd name="connsiteX0" fmla="*/ 0 w 5375920"/>
              <a:gd name="connsiteY0" fmla="*/ 0 h 6858000"/>
              <a:gd name="connsiteX1" fmla="*/ 5375920 w 5375920"/>
              <a:gd name="connsiteY1" fmla="*/ 0 h 6858000"/>
              <a:gd name="connsiteX2" fmla="*/ 5375920 w 5375920"/>
              <a:gd name="connsiteY2" fmla="*/ 6858000 h 6858000"/>
              <a:gd name="connsiteX3" fmla="*/ 0 w 53759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75920" h="6858000">
                <a:moveTo>
                  <a:pt x="0" y="0"/>
                </a:moveTo>
                <a:lnTo>
                  <a:pt x="5375920" y="0"/>
                </a:lnTo>
                <a:lnTo>
                  <a:pt x="53759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93CA1B-EC8A-D2F7-BF17-A01542052FC0}"/>
              </a:ext>
            </a:extLst>
          </p:cNvPr>
          <p:cNvSpPr txBox="1"/>
          <p:nvPr/>
        </p:nvSpPr>
        <p:spPr>
          <a:xfrm>
            <a:off x="335360" y="260648"/>
            <a:ext cx="15600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Overview</a:t>
            </a:r>
            <a:endParaRPr lang="ko-KR" altLang="en-US" sz="24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97AB897-D973-C7FB-2562-6BC54788EC87}"/>
              </a:ext>
            </a:extLst>
          </p:cNvPr>
          <p:cNvGrpSpPr/>
          <p:nvPr/>
        </p:nvGrpSpPr>
        <p:grpSpPr>
          <a:xfrm>
            <a:off x="6039707" y="1410900"/>
            <a:ext cx="4520789" cy="4036200"/>
            <a:chOff x="5259917" y="1338892"/>
            <a:chExt cx="4520789" cy="4036200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6BFDBA-DB51-5931-2276-087AB016099F}"/>
                </a:ext>
              </a:extLst>
            </p:cNvPr>
            <p:cNvGrpSpPr/>
            <p:nvPr/>
          </p:nvGrpSpPr>
          <p:grpSpPr>
            <a:xfrm>
              <a:off x="5259917" y="4509120"/>
              <a:ext cx="4429418" cy="865972"/>
              <a:chOff x="5259917" y="4651260"/>
              <a:chExt cx="4429418" cy="865972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8B01007-A339-7910-CFF2-A7A4BA572AD6}"/>
                  </a:ext>
                </a:extLst>
              </p:cNvPr>
              <p:cNvSpPr txBox="1"/>
              <p:nvPr/>
            </p:nvSpPr>
            <p:spPr>
              <a:xfrm>
                <a:off x="5259917" y="4651260"/>
                <a:ext cx="1467068" cy="4403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ko-KR" sz="2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KEYWORD</a:t>
                </a:r>
                <a:endPara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EE3F6BA-B2FC-CB92-8857-9325AE8FE322}"/>
                  </a:ext>
                </a:extLst>
              </p:cNvPr>
              <p:cNvSpPr txBox="1"/>
              <p:nvPr/>
            </p:nvSpPr>
            <p:spPr>
              <a:xfrm>
                <a:off x="5259917" y="5111672"/>
                <a:ext cx="4429418" cy="4055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#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환경보호  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#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공유경제  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#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교통문제  </a:t>
                </a:r>
                <a:r>
                  <a:rPr lang="en-US" altLang="ko-KR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#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커뮤니티</a:t>
                </a:r>
              </a:p>
            </p:txBody>
          </p:sp>
        </p:grp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5B54E6CC-0DEE-F3DA-FA8F-7EFE13EDE6F4}"/>
                </a:ext>
              </a:extLst>
            </p:cNvPr>
            <p:cNvGrpSpPr/>
            <p:nvPr/>
          </p:nvGrpSpPr>
          <p:grpSpPr>
            <a:xfrm>
              <a:off x="5259917" y="2591607"/>
              <a:ext cx="4520789" cy="1530770"/>
              <a:chOff x="5259917" y="2690318"/>
              <a:chExt cx="4520789" cy="1530770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8FABD6D-D9D7-9257-9CBD-98E065A0F555}"/>
                  </a:ext>
                </a:extLst>
              </p:cNvPr>
              <p:cNvSpPr txBox="1"/>
              <p:nvPr/>
            </p:nvSpPr>
            <p:spPr>
              <a:xfrm>
                <a:off x="5259917" y="2690318"/>
                <a:ext cx="859723" cy="4403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ko-KR" sz="2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GOAL</a:t>
                </a:r>
                <a:endPara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5F7A57C-C73F-080E-68C8-36B897970230}"/>
                  </a:ext>
                </a:extLst>
              </p:cNvPr>
              <p:cNvSpPr txBox="1"/>
              <p:nvPr/>
            </p:nvSpPr>
            <p:spPr>
              <a:xfrm>
                <a:off x="5259917" y="3150730"/>
                <a:ext cx="4520789" cy="10703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목적지가 같은 사용자들을 최소한의 차량으로</a:t>
                </a:r>
                <a:endParaRPr lang="en-US" altLang="ko-KR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이동할 수 있게 하여 교통체증과 매연을 줄이고</a:t>
                </a:r>
              </a:p>
              <a:p>
                <a:pPr>
                  <a:lnSpc>
                    <a:spcPct val="120000"/>
                  </a:lnSpc>
                </a:pP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택시나 자가용보다 저렴한 비용으로 차량 이용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5B3B5BFB-4BE9-6D2A-9C0B-09ADEA6608D9}"/>
                </a:ext>
              </a:extLst>
            </p:cNvPr>
            <p:cNvGrpSpPr/>
            <p:nvPr/>
          </p:nvGrpSpPr>
          <p:grpSpPr>
            <a:xfrm>
              <a:off x="5259917" y="1338892"/>
              <a:ext cx="1560042" cy="865972"/>
              <a:chOff x="5259917" y="690820"/>
              <a:chExt cx="1560042" cy="865972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6866B93-965D-28A9-9BB2-9D911A355B0D}"/>
                  </a:ext>
                </a:extLst>
              </p:cNvPr>
              <p:cNvSpPr txBox="1"/>
              <p:nvPr/>
            </p:nvSpPr>
            <p:spPr>
              <a:xfrm>
                <a:off x="5259917" y="690820"/>
                <a:ext cx="848309" cy="4403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ko-KR" sz="2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TITLE</a:t>
                </a:r>
                <a:endPara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DCB8495-9044-D791-11BD-9773C95E07DB}"/>
                  </a:ext>
                </a:extLst>
              </p:cNvPr>
              <p:cNvSpPr txBox="1"/>
              <p:nvPr/>
            </p:nvSpPr>
            <p:spPr>
              <a:xfrm>
                <a:off x="5259917" y="1151232"/>
                <a:ext cx="1560042" cy="4055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카풀</a:t>
                </a:r>
                <a:r>
                  <a:rPr lang="ko-KR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서비스 앱</a:t>
                </a:r>
              </a:p>
            </p:txBody>
          </p:sp>
        </p:grp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B77F9C2-C8B2-5C2F-A6FC-C9FFA2F78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96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AC04D7E-DDDC-4C06-7C31-27D02883DA71}"/>
              </a:ext>
            </a:extLst>
          </p:cNvPr>
          <p:cNvSpPr txBox="1"/>
          <p:nvPr/>
        </p:nvSpPr>
        <p:spPr>
          <a:xfrm>
            <a:off x="335360" y="260648"/>
            <a:ext cx="8451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Goal</a:t>
            </a:r>
            <a:endParaRPr lang="ko-KR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5C81B11B-153E-9F72-010F-0A9271E24327}"/>
              </a:ext>
            </a:extLst>
          </p:cNvPr>
          <p:cNvSpPr/>
          <p:nvPr/>
        </p:nvSpPr>
        <p:spPr>
          <a:xfrm>
            <a:off x="624000" y="4941168"/>
            <a:ext cx="10944000" cy="1296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547A922-D06E-301B-E13D-C80822843D7F}"/>
              </a:ext>
            </a:extLst>
          </p:cNvPr>
          <p:cNvSpPr/>
          <p:nvPr/>
        </p:nvSpPr>
        <p:spPr>
          <a:xfrm>
            <a:off x="8256240" y="1332439"/>
            <a:ext cx="2880000" cy="2880000"/>
          </a:xfrm>
          <a:prstGeom prst="ellipse">
            <a:avLst/>
          </a:prstGeom>
          <a:solidFill>
            <a:srgbClr val="494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자동차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부제 시행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대중교통 이용 권장</a:t>
            </a: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ECDE564-DDD7-C64B-687C-31FAC4E621BB}"/>
              </a:ext>
            </a:extLst>
          </p:cNvPr>
          <p:cNvSpPr/>
          <p:nvPr/>
        </p:nvSpPr>
        <p:spPr>
          <a:xfrm>
            <a:off x="1055760" y="1332439"/>
            <a:ext cx="2880000" cy="2880000"/>
          </a:xfrm>
          <a:prstGeom prst="ellipse">
            <a:avLst/>
          </a:prstGeom>
          <a:solidFill>
            <a:srgbClr val="494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미세먼지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대기오염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▼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환경보호에 대한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관심 증가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9276A6-32BE-134B-97C7-18748A2800F4}"/>
              </a:ext>
            </a:extLst>
          </p:cNvPr>
          <p:cNvSpPr txBox="1"/>
          <p:nvPr/>
        </p:nvSpPr>
        <p:spPr>
          <a:xfrm>
            <a:off x="5134840" y="1764327"/>
            <a:ext cx="1922321" cy="7379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대중교통의 불편함</a:t>
            </a:r>
            <a:endParaRPr lang="en-US" altLang="ko-KR" dirty="0">
              <a:solidFill>
                <a:schemeClr val="tx1">
                  <a:lumMod val="95000"/>
                  <a:lumOff val="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시간 절약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9EF0196A-B1F0-0DC7-3417-ED9E644A6743}"/>
              </a:ext>
            </a:extLst>
          </p:cNvPr>
          <p:cNvGrpSpPr/>
          <p:nvPr/>
        </p:nvGrpSpPr>
        <p:grpSpPr>
          <a:xfrm>
            <a:off x="4749065" y="2578639"/>
            <a:ext cx="2693870" cy="720000"/>
            <a:chOff x="4749065" y="3235198"/>
            <a:chExt cx="2693870" cy="720000"/>
          </a:xfrm>
        </p:grpSpPr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C18FA460-9DC7-8DF7-73BD-00B79AFDA520}"/>
                </a:ext>
              </a:extLst>
            </p:cNvPr>
            <p:cNvCxnSpPr>
              <a:cxnSpLocks/>
            </p:cNvCxnSpPr>
            <p:nvPr/>
          </p:nvCxnSpPr>
          <p:spPr>
            <a:xfrm>
              <a:off x="4749065" y="3595198"/>
              <a:ext cx="2693870" cy="0"/>
            </a:xfrm>
            <a:prstGeom prst="straightConnector1">
              <a:avLst/>
            </a:prstGeom>
            <a:ln w="254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곱하기 기호 20">
              <a:extLst>
                <a:ext uri="{FF2B5EF4-FFF2-40B4-BE49-F238E27FC236}">
                  <a16:creationId xmlns:a16="http://schemas.microsoft.com/office/drawing/2014/main" id="{3D8A9C3F-3D67-050A-611A-332A0C755BF2}"/>
                </a:ext>
              </a:extLst>
            </p:cNvPr>
            <p:cNvSpPr/>
            <p:nvPr/>
          </p:nvSpPr>
          <p:spPr>
            <a:xfrm>
              <a:off x="5736000" y="3235198"/>
              <a:ext cx="720000" cy="720000"/>
            </a:xfrm>
            <a:prstGeom prst="mathMultiply">
              <a:avLst/>
            </a:prstGeom>
            <a:solidFill>
              <a:srgbClr val="FF32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061DE46-B321-434A-3035-7D1C74670EAC}"/>
              </a:ext>
            </a:extLst>
          </p:cNvPr>
          <p:cNvSpPr txBox="1"/>
          <p:nvPr/>
        </p:nvSpPr>
        <p:spPr>
          <a:xfrm>
            <a:off x="4471196" y="4068743"/>
            <a:ext cx="3249608" cy="440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승용차 이용 인구 오히려 증가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4BAEA25-A448-A714-D871-620125C16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51C3FE-9F34-999A-1D4B-E344BBFE17AD}"/>
              </a:ext>
            </a:extLst>
          </p:cNvPr>
          <p:cNvSpPr txBox="1"/>
          <p:nvPr/>
        </p:nvSpPr>
        <p:spPr>
          <a:xfrm>
            <a:off x="4599362" y="5184314"/>
            <a:ext cx="6078908" cy="8097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카풀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앱을 통해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대중교통의 불편함 해소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시간 절약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교통체증과 온실가스 배출 감소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시켜 문제 해결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15D1A5-E43C-22D6-EF34-0E60AEC76E7B}"/>
              </a:ext>
            </a:extLst>
          </p:cNvPr>
          <p:cNvSpPr txBox="1"/>
          <p:nvPr/>
        </p:nvSpPr>
        <p:spPr>
          <a:xfrm>
            <a:off x="1513731" y="5386388"/>
            <a:ext cx="2247730" cy="4055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프로젝트의 주된 목표</a:t>
            </a:r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690A783-2011-C1AE-C9C3-85470D611BD6}"/>
              </a:ext>
            </a:extLst>
          </p:cNvPr>
          <p:cNvCxnSpPr>
            <a:cxnSpLocks/>
          </p:cNvCxnSpPr>
          <p:nvPr/>
        </p:nvCxnSpPr>
        <p:spPr>
          <a:xfrm flipV="1">
            <a:off x="4180412" y="5301208"/>
            <a:ext cx="0" cy="576064"/>
          </a:xfrm>
          <a:prstGeom prst="line">
            <a:avLst/>
          </a:prstGeom>
          <a:ln w="28575">
            <a:solidFill>
              <a:srgbClr val="E0E0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1025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E5AE722E-6EF4-1525-503F-C526A30BA609}"/>
              </a:ext>
            </a:extLst>
          </p:cNvPr>
          <p:cNvSpPr/>
          <p:nvPr/>
        </p:nvSpPr>
        <p:spPr>
          <a:xfrm>
            <a:off x="1128000" y="2430071"/>
            <a:ext cx="9936000" cy="302400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CA62123-DFF5-A8F0-4D8B-F78D094321B1}"/>
              </a:ext>
            </a:extLst>
          </p:cNvPr>
          <p:cNvSpPr txBox="1"/>
          <p:nvPr/>
        </p:nvSpPr>
        <p:spPr>
          <a:xfrm>
            <a:off x="335360" y="260648"/>
            <a:ext cx="8451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Goal</a:t>
            </a:r>
            <a:endParaRPr lang="ko-KR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8C96B78-FA00-3ABD-DFFA-6076E9862351}"/>
              </a:ext>
            </a:extLst>
          </p:cNvPr>
          <p:cNvGrpSpPr/>
          <p:nvPr/>
        </p:nvGrpSpPr>
        <p:grpSpPr>
          <a:xfrm>
            <a:off x="2135788" y="1700808"/>
            <a:ext cx="7920424" cy="360000"/>
            <a:chOff x="1271589" y="1728695"/>
            <a:chExt cx="7920424" cy="360000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AEADD843-CA8F-0870-8523-8BF04E8E6023}"/>
                </a:ext>
              </a:extLst>
            </p:cNvPr>
            <p:cNvSpPr/>
            <p:nvPr/>
          </p:nvSpPr>
          <p:spPr>
            <a:xfrm>
              <a:off x="1271589" y="1728695"/>
              <a:ext cx="864000" cy="360000"/>
            </a:xfrm>
            <a:prstGeom prst="roundRect">
              <a:avLst/>
            </a:prstGeom>
            <a:solidFill>
              <a:srgbClr val="4946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ea typeface="나눔스퀘어" panose="020B0600000101010101"/>
                </a:rPr>
                <a:t>#</a:t>
              </a:r>
              <a:r>
                <a:rPr lang="ko-KR" altLang="en-US" sz="1400" dirty="0">
                  <a:ea typeface="나눔스퀘어" panose="020B0600000101010101"/>
                </a:rPr>
                <a:t>기발함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1A0DEDCA-8D27-AA94-CCD3-AA62375B0418}"/>
                </a:ext>
              </a:extLst>
            </p:cNvPr>
            <p:cNvSpPr/>
            <p:nvPr/>
          </p:nvSpPr>
          <p:spPr>
            <a:xfrm>
              <a:off x="2279650" y="1728695"/>
              <a:ext cx="864000" cy="360000"/>
            </a:xfrm>
            <a:prstGeom prst="roundRect">
              <a:avLst/>
            </a:prstGeom>
            <a:solidFill>
              <a:srgbClr val="4946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ea typeface="나눔스퀘어" panose="020B0600000101010101"/>
                </a:rPr>
                <a:t>#</a:t>
              </a:r>
              <a:r>
                <a:rPr lang="ko-KR" altLang="en-US" sz="1400" dirty="0">
                  <a:ea typeface="나눔스퀘어" panose="020B0600000101010101"/>
                </a:rPr>
                <a:t>합리적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FCCC867A-D637-15C8-6F24-55591572334C}"/>
                </a:ext>
              </a:extLst>
            </p:cNvPr>
            <p:cNvSpPr/>
            <p:nvPr/>
          </p:nvSpPr>
          <p:spPr>
            <a:xfrm>
              <a:off x="3287711" y="1728695"/>
              <a:ext cx="864000" cy="360000"/>
            </a:xfrm>
            <a:prstGeom prst="roundRect">
              <a:avLst/>
            </a:prstGeom>
            <a:solidFill>
              <a:srgbClr val="4946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ea typeface="나눔스퀘어" panose="020B0600000101010101"/>
                </a:rPr>
                <a:t>#</a:t>
              </a:r>
              <a:r>
                <a:rPr lang="ko-KR" altLang="en-US" sz="1400" dirty="0">
                  <a:ea typeface="나눔스퀘어" panose="020B0600000101010101"/>
                </a:rPr>
                <a:t>편리</a:t>
              </a: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BB2D604D-D6EA-B493-BA21-ED05B2FB3BA8}"/>
                </a:ext>
              </a:extLst>
            </p:cNvPr>
            <p:cNvSpPr/>
            <p:nvPr/>
          </p:nvSpPr>
          <p:spPr>
            <a:xfrm>
              <a:off x="4295772" y="1728695"/>
              <a:ext cx="864000" cy="360000"/>
            </a:xfrm>
            <a:prstGeom prst="roundRect">
              <a:avLst/>
            </a:prstGeom>
            <a:solidFill>
              <a:srgbClr val="4946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ea typeface="나눔스퀘어" panose="020B0600000101010101"/>
                </a:rPr>
                <a:t>#</a:t>
              </a:r>
              <a:r>
                <a:rPr lang="ko-KR" altLang="en-US" sz="1400" dirty="0">
                  <a:ea typeface="나눔스퀘어" panose="020B0600000101010101"/>
                </a:rPr>
                <a:t>효율적</a:t>
              </a: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A0618683-BA2D-5634-2AF7-66B3151337B2}"/>
                </a:ext>
              </a:extLst>
            </p:cNvPr>
            <p:cNvSpPr/>
            <p:nvPr/>
          </p:nvSpPr>
          <p:spPr>
            <a:xfrm>
              <a:off x="5303833" y="1728695"/>
              <a:ext cx="864000" cy="360000"/>
            </a:xfrm>
            <a:prstGeom prst="roundRect">
              <a:avLst/>
            </a:prstGeom>
            <a:solidFill>
              <a:srgbClr val="FF32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ea typeface="나눔스퀘어" panose="020B0600000101010101"/>
                </a:rPr>
                <a:t>#</a:t>
              </a:r>
              <a:r>
                <a:rPr lang="ko-KR" altLang="en-US" sz="1400" dirty="0">
                  <a:ea typeface="나눔스퀘어" panose="020B0600000101010101"/>
                </a:rPr>
                <a:t>어려움</a:t>
              </a: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5F0CE224-2912-B5A8-396B-857875F0A228}"/>
                </a:ext>
              </a:extLst>
            </p:cNvPr>
            <p:cNvSpPr/>
            <p:nvPr/>
          </p:nvSpPr>
          <p:spPr>
            <a:xfrm>
              <a:off x="6311894" y="1728695"/>
              <a:ext cx="864000" cy="360000"/>
            </a:xfrm>
            <a:prstGeom prst="roundRect">
              <a:avLst/>
            </a:prstGeom>
            <a:solidFill>
              <a:srgbClr val="FF32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ea typeface="나눔스퀘어" panose="020B0600000101010101"/>
                </a:rPr>
                <a:t>#</a:t>
              </a:r>
              <a:r>
                <a:rPr lang="ko-KR" altLang="en-US" sz="1400" dirty="0">
                  <a:ea typeface="나눔스퀘어" panose="020B0600000101010101"/>
                </a:rPr>
                <a:t>불법</a:t>
              </a: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7AA3CCC9-AAD9-B61F-C00C-CDBC94C77255}"/>
                </a:ext>
              </a:extLst>
            </p:cNvPr>
            <p:cNvSpPr/>
            <p:nvPr/>
          </p:nvSpPr>
          <p:spPr>
            <a:xfrm>
              <a:off x="7319955" y="1728695"/>
              <a:ext cx="864000" cy="360000"/>
            </a:xfrm>
            <a:prstGeom prst="roundRect">
              <a:avLst/>
            </a:prstGeom>
            <a:solidFill>
              <a:srgbClr val="FF32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ea typeface="나눔스퀘어" panose="020B0600000101010101"/>
                </a:rPr>
                <a:t>#</a:t>
              </a:r>
              <a:r>
                <a:rPr lang="ko-KR" altLang="en-US" sz="1400" dirty="0">
                  <a:ea typeface="나눔스퀘어" panose="020B0600000101010101"/>
                </a:rPr>
                <a:t>비싸다</a:t>
              </a: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0339D5F9-189F-30BC-1F15-9BAC7196339A}"/>
                </a:ext>
              </a:extLst>
            </p:cNvPr>
            <p:cNvSpPr/>
            <p:nvPr/>
          </p:nvSpPr>
          <p:spPr>
            <a:xfrm>
              <a:off x="8328013" y="1728695"/>
              <a:ext cx="864000" cy="360000"/>
            </a:xfrm>
            <a:prstGeom prst="roundRect">
              <a:avLst/>
            </a:prstGeom>
            <a:solidFill>
              <a:srgbClr val="FF32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ea typeface="나눔스퀘어" panose="020B0600000101010101"/>
                </a:rPr>
                <a:t>#</a:t>
              </a:r>
              <a:r>
                <a:rPr lang="ko-KR" altLang="en-US" sz="1400" dirty="0">
                  <a:ea typeface="나눔스퀘어" panose="020B0600000101010101"/>
                </a:rPr>
                <a:t>불만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5F36344-2F26-1969-44E1-F4CBC92999ED}"/>
              </a:ext>
            </a:extLst>
          </p:cNvPr>
          <p:cNvSpPr txBox="1"/>
          <p:nvPr/>
        </p:nvSpPr>
        <p:spPr>
          <a:xfrm>
            <a:off x="4799812" y="980728"/>
            <a:ext cx="2592376" cy="4055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카풀</a:t>
            </a:r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어떻게 생각하세요</a:t>
            </a:r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F491D91-DBFF-DB3D-FC1E-C17893986C91}"/>
              </a:ext>
            </a:extLst>
          </p:cNvPr>
          <p:cNvGrpSpPr/>
          <p:nvPr/>
        </p:nvGrpSpPr>
        <p:grpSpPr>
          <a:xfrm>
            <a:off x="1883828" y="2798045"/>
            <a:ext cx="8424345" cy="2288052"/>
            <a:chOff x="2207665" y="2946870"/>
            <a:chExt cx="8424345" cy="2288052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2E869A7F-37FB-8381-1093-5AED7C32993A}"/>
                </a:ext>
              </a:extLst>
            </p:cNvPr>
            <p:cNvGrpSpPr/>
            <p:nvPr/>
          </p:nvGrpSpPr>
          <p:grpSpPr>
            <a:xfrm>
              <a:off x="6168008" y="2946870"/>
              <a:ext cx="4464002" cy="2288052"/>
              <a:chOff x="6600032" y="2725124"/>
              <a:chExt cx="4464002" cy="2288052"/>
            </a:xfrm>
          </p:grpSpPr>
          <p:grpSp>
            <p:nvGrpSpPr>
              <p:cNvPr id="46" name="그룹 45">
                <a:extLst>
                  <a:ext uri="{FF2B5EF4-FFF2-40B4-BE49-F238E27FC236}">
                    <a16:creationId xmlns:a16="http://schemas.microsoft.com/office/drawing/2014/main" id="{4BEC71EC-D67B-5EB2-95A0-676C085BA1D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6600032" y="2725124"/>
                <a:ext cx="4464002" cy="2232000"/>
                <a:chOff x="3981915" y="2299538"/>
                <a:chExt cx="5140326" cy="2570162"/>
              </a:xfrm>
            </p:grpSpPr>
            <p:sp>
              <p:nvSpPr>
                <p:cNvPr id="40" name="Freeform 23">
                  <a:extLst>
                    <a:ext uri="{FF2B5EF4-FFF2-40B4-BE49-F238E27FC236}">
                      <a16:creationId xmlns:a16="http://schemas.microsoft.com/office/drawing/2014/main" id="{B5362F49-A3A1-6064-090D-F1A7277737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1915" y="2299538"/>
                  <a:ext cx="3052763" cy="2570162"/>
                </a:xfrm>
                <a:custGeom>
                  <a:avLst/>
                  <a:gdLst>
                    <a:gd name="T0" fmla="*/ 0 w 16016"/>
                    <a:gd name="T1" fmla="*/ 13488 h 13488"/>
                    <a:gd name="T2" fmla="*/ 13488 w 16016"/>
                    <a:gd name="T3" fmla="*/ 0 h 13488"/>
                    <a:gd name="T4" fmla="*/ 16016 w 16016"/>
                    <a:gd name="T5" fmla="*/ 239 h 13488"/>
                    <a:gd name="T6" fmla="*/ 14752 w 16016"/>
                    <a:gd name="T7" fmla="*/ 6863 h 13488"/>
                    <a:gd name="T8" fmla="*/ 6863 w 16016"/>
                    <a:gd name="T9" fmla="*/ 12225 h 13488"/>
                    <a:gd name="T10" fmla="*/ 6744 w 16016"/>
                    <a:gd name="T11" fmla="*/ 13488 h 13488"/>
                    <a:gd name="T12" fmla="*/ 0 w 16016"/>
                    <a:gd name="T13" fmla="*/ 13488 h 134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016" h="13488">
                      <a:moveTo>
                        <a:pt x="0" y="13488"/>
                      </a:moveTo>
                      <a:cubicBezTo>
                        <a:pt x="0" y="6039"/>
                        <a:pt x="6039" y="0"/>
                        <a:pt x="13488" y="0"/>
                      </a:cubicBezTo>
                      <a:cubicBezTo>
                        <a:pt x="14337" y="0"/>
                        <a:pt x="15183" y="80"/>
                        <a:pt x="16016" y="239"/>
                      </a:cubicBezTo>
                      <a:lnTo>
                        <a:pt x="14752" y="6863"/>
                      </a:lnTo>
                      <a:cubicBezTo>
                        <a:pt x="11093" y="6166"/>
                        <a:pt x="7561" y="8566"/>
                        <a:pt x="6863" y="12225"/>
                      </a:cubicBezTo>
                      <a:cubicBezTo>
                        <a:pt x="6784" y="12641"/>
                        <a:pt x="6744" y="13064"/>
                        <a:pt x="6744" y="13488"/>
                      </a:cubicBezTo>
                      <a:lnTo>
                        <a:pt x="0" y="13488"/>
                      </a:lnTo>
                      <a:close/>
                    </a:path>
                  </a:pathLst>
                </a:custGeom>
                <a:solidFill>
                  <a:srgbClr val="4946E7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42" name="Freeform 25">
                  <a:extLst>
                    <a:ext uri="{FF2B5EF4-FFF2-40B4-BE49-F238E27FC236}">
                      <a16:creationId xmlns:a16="http://schemas.microsoft.com/office/drawing/2014/main" id="{E434567F-23A9-B4C8-A26A-358BFBB9FC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93378" y="2343988"/>
                  <a:ext cx="2328863" cy="2525712"/>
                </a:xfrm>
                <a:custGeom>
                  <a:avLst/>
                  <a:gdLst>
                    <a:gd name="T0" fmla="*/ 632 w 6113"/>
                    <a:gd name="T1" fmla="*/ 0 h 6625"/>
                    <a:gd name="T2" fmla="*/ 6113 w 6113"/>
                    <a:gd name="T3" fmla="*/ 6625 h 6625"/>
                    <a:gd name="T4" fmla="*/ 2741 w 6113"/>
                    <a:gd name="T5" fmla="*/ 6625 h 6625"/>
                    <a:gd name="T6" fmla="*/ 0 w 6113"/>
                    <a:gd name="T7" fmla="*/ 3313 h 6625"/>
                    <a:gd name="T8" fmla="*/ 632 w 6113"/>
                    <a:gd name="T9" fmla="*/ 0 h 66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13" h="6625">
                      <a:moveTo>
                        <a:pt x="632" y="0"/>
                      </a:moveTo>
                      <a:cubicBezTo>
                        <a:pt x="3812" y="607"/>
                        <a:pt x="6113" y="3388"/>
                        <a:pt x="6113" y="6625"/>
                      </a:cubicBezTo>
                      <a:lnTo>
                        <a:pt x="2741" y="6625"/>
                      </a:lnTo>
                      <a:cubicBezTo>
                        <a:pt x="2741" y="5007"/>
                        <a:pt x="1590" y="3616"/>
                        <a:pt x="0" y="3313"/>
                      </a:cubicBezTo>
                      <a:lnTo>
                        <a:pt x="632" y="0"/>
                      </a:lnTo>
                      <a:close/>
                    </a:path>
                  </a:pathLst>
                </a:custGeom>
                <a:solidFill>
                  <a:srgbClr val="E0E0E0"/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60F02D38-9244-1907-A743-EC8996E3C73E}"/>
                  </a:ext>
                </a:extLst>
              </p:cNvPr>
              <p:cNvGrpSpPr/>
              <p:nvPr/>
            </p:nvGrpSpPr>
            <p:grpSpPr>
              <a:xfrm>
                <a:off x="7888506" y="3989100"/>
                <a:ext cx="1887055" cy="1024076"/>
                <a:chOff x="7866818" y="3697390"/>
                <a:chExt cx="1887055" cy="1024076"/>
              </a:xfrm>
            </p:grpSpPr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DEC24890-A473-BF7E-001F-B0A52C949D71}"/>
                    </a:ext>
                  </a:extLst>
                </p:cNvPr>
                <p:cNvSpPr txBox="1"/>
                <p:nvPr/>
              </p:nvSpPr>
              <p:spPr>
                <a:xfrm>
                  <a:off x="8330887" y="3697390"/>
                  <a:ext cx="958917" cy="57958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28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56%</a:t>
                  </a: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E7A57089-1F17-6CCA-B123-77D6EE42E32B}"/>
                    </a:ext>
                  </a:extLst>
                </p:cNvPr>
                <p:cNvSpPr txBox="1"/>
                <p:nvPr/>
              </p:nvSpPr>
              <p:spPr>
                <a:xfrm>
                  <a:off x="7866818" y="4200682"/>
                  <a:ext cx="1887055" cy="52078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en-US" altLang="ko-KR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“</a:t>
                  </a:r>
                  <a:r>
                    <a:rPr lang="ko-KR" altLang="en-US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도입하자</a:t>
                  </a:r>
                  <a:r>
                    <a:rPr lang="en-US" altLang="ko-KR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”</a:t>
                  </a:r>
                </a:p>
                <a:p>
                  <a:pPr algn="ctr">
                    <a:lnSpc>
                      <a:spcPct val="120000"/>
                    </a:lnSpc>
                  </a:pPr>
                  <a:r>
                    <a:rPr lang="ko-KR" altLang="en-US" sz="12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카풀에</a:t>
                  </a:r>
                  <a:r>
                    <a:rPr lang="ko-KR" altLang="en-US" sz="12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대한 긍정적 여론</a:t>
                  </a:r>
                  <a:endPara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</p:grp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8974A3E-BE93-C09A-D9CE-9771E1711890}"/>
                </a:ext>
              </a:extLst>
            </p:cNvPr>
            <p:cNvSpPr txBox="1"/>
            <p:nvPr/>
          </p:nvSpPr>
          <p:spPr>
            <a:xfrm>
              <a:off x="2207665" y="3728714"/>
              <a:ext cx="3558988" cy="666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합리적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이고 </a:t>
              </a: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편리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한 서비스로 관심 있지만</a:t>
              </a:r>
            </a:p>
            <a:p>
              <a:pPr>
                <a:lnSpc>
                  <a:spcPct val="120000"/>
                </a:lnSpc>
              </a:pP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 절차가 </a:t>
              </a: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어렵고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비싸다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는 인식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56E8986-5F25-8D30-9945-370C580F1AA5}"/>
              </a:ext>
            </a:extLst>
          </p:cNvPr>
          <p:cNvSpPr txBox="1"/>
          <p:nvPr/>
        </p:nvSpPr>
        <p:spPr>
          <a:xfrm>
            <a:off x="2412941" y="5868943"/>
            <a:ext cx="7366119" cy="440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인식 개선하고자 기존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카풀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앱 비교하여 단점 보완 → </a:t>
            </a:r>
            <a:r>
              <a:rPr lang="ko-KR" alt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캡스톤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내용</a:t>
            </a:r>
            <a:endParaRPr lang="en-US" altLang="ko-KR" sz="20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04492F-D737-1F8D-F147-07A4D4D49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723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1BB57572-BCCB-C68B-FD2E-64DF36B3BDEF}"/>
              </a:ext>
            </a:extLst>
          </p:cNvPr>
          <p:cNvSpPr/>
          <p:nvPr/>
        </p:nvSpPr>
        <p:spPr>
          <a:xfrm>
            <a:off x="1077815" y="2952604"/>
            <a:ext cx="4608000" cy="136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4C9218C-95EE-FDC6-5A86-926C69313C4B}"/>
              </a:ext>
            </a:extLst>
          </p:cNvPr>
          <p:cNvSpPr/>
          <p:nvPr/>
        </p:nvSpPr>
        <p:spPr>
          <a:xfrm>
            <a:off x="1037658" y="4581280"/>
            <a:ext cx="4626294" cy="136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6D7E74C-3F59-B7FD-6A97-FB8C3519DCFF}"/>
              </a:ext>
            </a:extLst>
          </p:cNvPr>
          <p:cNvSpPr/>
          <p:nvPr/>
        </p:nvSpPr>
        <p:spPr>
          <a:xfrm>
            <a:off x="6551130" y="2952604"/>
            <a:ext cx="4608000" cy="1368000"/>
          </a:xfrm>
          <a:prstGeom prst="rect">
            <a:avLst/>
          </a:prstGeom>
          <a:solidFill>
            <a:srgbClr val="494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37FDBFC-8E0A-0217-8CFE-281B43E3E269}"/>
              </a:ext>
            </a:extLst>
          </p:cNvPr>
          <p:cNvSpPr/>
          <p:nvPr/>
        </p:nvSpPr>
        <p:spPr>
          <a:xfrm>
            <a:off x="1037658" y="1309887"/>
            <a:ext cx="4626294" cy="136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4C0EBA2-1458-DEA4-6F67-08D0B3A74149}"/>
              </a:ext>
            </a:extLst>
          </p:cNvPr>
          <p:cNvSpPr/>
          <p:nvPr/>
        </p:nvSpPr>
        <p:spPr>
          <a:xfrm>
            <a:off x="6551130" y="1309887"/>
            <a:ext cx="4608000" cy="1368000"/>
          </a:xfrm>
          <a:prstGeom prst="rect">
            <a:avLst/>
          </a:prstGeom>
          <a:solidFill>
            <a:srgbClr val="494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6CFD85-4216-EB0C-E355-52FD9EC9F74A}"/>
              </a:ext>
            </a:extLst>
          </p:cNvPr>
          <p:cNvSpPr txBox="1"/>
          <p:nvPr/>
        </p:nvSpPr>
        <p:spPr>
          <a:xfrm>
            <a:off x="335360" y="260648"/>
            <a:ext cx="33843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Function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– Capstone1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F05BFF-7CA7-B095-A754-FCFC9BF406A4}"/>
              </a:ext>
            </a:extLst>
          </p:cNvPr>
          <p:cNvSpPr txBox="1"/>
          <p:nvPr/>
        </p:nvSpPr>
        <p:spPr>
          <a:xfrm>
            <a:off x="6709681" y="3313439"/>
            <a:ext cx="40991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자유로운 위치 설정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다양한 옵션 제공으로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운전자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탑승자 선택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FC126-4BFF-9320-2938-5689FA960AE9}"/>
              </a:ext>
            </a:extLst>
          </p:cNvPr>
          <p:cNvSpPr txBox="1"/>
          <p:nvPr/>
        </p:nvSpPr>
        <p:spPr>
          <a:xfrm>
            <a:off x="1196209" y="3451938"/>
            <a:ext cx="2303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제한된 옵션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위치 설정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E26257-095B-1BC7-82D1-C0A7E61FA18E}"/>
              </a:ext>
            </a:extLst>
          </p:cNvPr>
          <p:cNvSpPr txBox="1"/>
          <p:nvPr/>
        </p:nvSpPr>
        <p:spPr>
          <a:xfrm>
            <a:off x="1196209" y="1809221"/>
            <a:ext cx="3826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회성으로 매번 예약해야 하는 불편함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E574A-568D-970E-4FF5-5EE1C1AF9E5B}"/>
              </a:ext>
            </a:extLst>
          </p:cNvPr>
          <p:cNvSpPr txBox="1"/>
          <p:nvPr/>
        </p:nvSpPr>
        <p:spPr>
          <a:xfrm>
            <a:off x="6709681" y="1670722"/>
            <a:ext cx="3413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 번의 등록으로 별도의 예약 없이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정기적 이용 가능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E7F950-6D2C-39C3-90D1-D4539F679D07}"/>
              </a:ext>
            </a:extLst>
          </p:cNvPr>
          <p:cNvSpPr txBox="1"/>
          <p:nvPr/>
        </p:nvSpPr>
        <p:spPr>
          <a:xfrm>
            <a:off x="1196209" y="4942115"/>
            <a:ext cx="4309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개인의 자가용 유상 </a:t>
            </a:r>
            <a:r>
              <a:rPr lang="ko-KR" altLang="en-US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제공시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운수사업법 위반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택시 등 기존 시장과의 갈등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06CAF5-2FCA-9A4F-1D52-BE5FE8CB5944}"/>
              </a:ext>
            </a:extLst>
          </p:cNvPr>
          <p:cNvSpPr/>
          <p:nvPr/>
        </p:nvSpPr>
        <p:spPr>
          <a:xfrm>
            <a:off x="6551130" y="4581280"/>
            <a:ext cx="4608000" cy="1368000"/>
          </a:xfrm>
          <a:prstGeom prst="rect">
            <a:avLst/>
          </a:prstGeom>
          <a:solidFill>
            <a:srgbClr val="4946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7E6344-D5B1-A930-BEB9-D3BB002F1147}"/>
              </a:ext>
            </a:extLst>
          </p:cNvPr>
          <p:cNvSpPr txBox="1"/>
          <p:nvPr/>
        </p:nvSpPr>
        <p:spPr>
          <a:xfrm>
            <a:off x="6709681" y="4942115"/>
            <a:ext cx="40430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출ㆍ퇴근시간대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오전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7~9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오후 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6~8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주말 및 공휴일 제외</a:t>
            </a:r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))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제한적 이용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BDD8F1D-828E-9165-720B-2C7E9409C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4928AA1E-EA7C-3174-05E6-03E9B06B8CE1}"/>
              </a:ext>
            </a:extLst>
          </p:cNvPr>
          <p:cNvCxnSpPr>
            <a:cxnSpLocks/>
          </p:cNvCxnSpPr>
          <p:nvPr/>
        </p:nvCxnSpPr>
        <p:spPr>
          <a:xfrm>
            <a:off x="5808000" y="1993887"/>
            <a:ext cx="576000" cy="0"/>
          </a:xfrm>
          <a:prstGeom prst="straightConnector1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AB45F888-0336-2E83-7FAA-3BA26BC4B4C0}"/>
              </a:ext>
            </a:extLst>
          </p:cNvPr>
          <p:cNvCxnSpPr>
            <a:cxnSpLocks/>
          </p:cNvCxnSpPr>
          <p:nvPr/>
        </p:nvCxnSpPr>
        <p:spPr>
          <a:xfrm>
            <a:off x="5808000" y="3636604"/>
            <a:ext cx="576000" cy="0"/>
          </a:xfrm>
          <a:prstGeom prst="straightConnector1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C59CB464-3D0E-728E-9E9D-F80E29C1C975}"/>
              </a:ext>
            </a:extLst>
          </p:cNvPr>
          <p:cNvCxnSpPr>
            <a:cxnSpLocks/>
          </p:cNvCxnSpPr>
          <p:nvPr/>
        </p:nvCxnSpPr>
        <p:spPr>
          <a:xfrm>
            <a:off x="5808000" y="5265280"/>
            <a:ext cx="576000" cy="0"/>
          </a:xfrm>
          <a:prstGeom prst="straightConnector1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6644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D6CFD85-4216-EB0C-E355-52FD9EC9F74A}"/>
              </a:ext>
            </a:extLst>
          </p:cNvPr>
          <p:cNvSpPr txBox="1"/>
          <p:nvPr/>
        </p:nvSpPr>
        <p:spPr>
          <a:xfrm>
            <a:off x="335360" y="260648"/>
            <a:ext cx="33843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Function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– Capstone1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EE574A-568D-970E-4FF5-5EE1C1AF9E5B}"/>
              </a:ext>
            </a:extLst>
          </p:cNvPr>
          <p:cNvSpPr txBox="1"/>
          <p:nvPr/>
        </p:nvSpPr>
        <p:spPr>
          <a:xfrm>
            <a:off x="479376" y="615622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7E6344-D5B1-A930-BEB9-D3BB002F1147}"/>
              </a:ext>
            </a:extLst>
          </p:cNvPr>
          <p:cNvSpPr txBox="1"/>
          <p:nvPr/>
        </p:nvSpPr>
        <p:spPr>
          <a:xfrm>
            <a:off x="9906346" y="5916661"/>
            <a:ext cx="1165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결제 시스템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BDD8F1D-828E-9165-720B-2C7E9409C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EC4A55-BB48-9F3C-6167-477DDBCFB54C}"/>
              </a:ext>
            </a:extLst>
          </p:cNvPr>
          <p:cNvSpPr txBox="1"/>
          <p:nvPr/>
        </p:nvSpPr>
        <p:spPr>
          <a:xfrm>
            <a:off x="7121383" y="586307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그림 13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CFE30F3E-9773-6F99-3572-8009BF67B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559" y="1100614"/>
            <a:ext cx="2160000" cy="4680000"/>
          </a:xfrm>
          <a:prstGeom prst="rect">
            <a:avLst/>
          </a:prstGeom>
        </p:spPr>
      </p:pic>
      <p:pic>
        <p:nvPicPr>
          <p:cNvPr id="15" name="그림 14" descr="텍스트, 스크린샷, 웹 페이지이(가) 표시된 사진&#10;&#10;자동 생성된 설명">
            <a:extLst>
              <a:ext uri="{FF2B5EF4-FFF2-40B4-BE49-F238E27FC236}">
                <a16:creationId xmlns:a16="http://schemas.microsoft.com/office/drawing/2014/main" id="{A490B005-CB7B-A361-0480-0E1C4047D6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877" y="1100614"/>
            <a:ext cx="2160000" cy="4680000"/>
          </a:xfrm>
          <a:prstGeom prst="rect">
            <a:avLst/>
          </a:prstGeom>
        </p:spPr>
      </p:pic>
      <p:pic>
        <p:nvPicPr>
          <p:cNvPr id="17" name="그림 1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D9645984-D878-0863-5042-8904F750B7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9197" y="1100614"/>
            <a:ext cx="2160000" cy="4680000"/>
          </a:xfrm>
          <a:prstGeom prst="rect">
            <a:avLst/>
          </a:prstGeom>
        </p:spPr>
      </p:pic>
      <p:pic>
        <p:nvPicPr>
          <p:cNvPr id="3" name="그림 2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77AAB5BE-70A8-B4A1-1898-94AE64480A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00" y="1100094"/>
            <a:ext cx="2160240" cy="46805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C272E9-BDD1-A66E-4806-E0FD0FF25E87}"/>
              </a:ext>
            </a:extLst>
          </p:cNvPr>
          <p:cNvSpPr txBox="1"/>
          <p:nvPr/>
        </p:nvSpPr>
        <p:spPr>
          <a:xfrm>
            <a:off x="6038666" y="5916661"/>
            <a:ext cx="30444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간의 의사소통 및 </a:t>
            </a:r>
            <a:r>
              <a:rPr lang="ko-KR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카풀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신청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835868-DB1E-9CBD-6435-15239805FF62}"/>
              </a:ext>
            </a:extLst>
          </p:cNvPr>
          <p:cNvSpPr txBox="1"/>
          <p:nvPr/>
        </p:nvSpPr>
        <p:spPr>
          <a:xfrm>
            <a:off x="3414917" y="5916661"/>
            <a:ext cx="24352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탑승자와 일정 안내 및 관리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E4D22D-4B8E-8ED3-1098-EEA65D9575FF}"/>
              </a:ext>
            </a:extLst>
          </p:cNvPr>
          <p:cNvSpPr txBox="1"/>
          <p:nvPr/>
        </p:nvSpPr>
        <p:spPr>
          <a:xfrm>
            <a:off x="486478" y="5916661"/>
            <a:ext cx="24352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탑승자 모집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및 운전자 검색</a:t>
            </a:r>
          </a:p>
        </p:txBody>
      </p:sp>
    </p:spTree>
    <p:extLst>
      <p:ext uri="{BB962C8B-B14F-4D97-AF65-F5344CB8AC3E}">
        <p14:creationId xmlns:p14="http://schemas.microsoft.com/office/powerpoint/2010/main" val="1102504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그룹 61">
            <a:extLst>
              <a:ext uri="{FF2B5EF4-FFF2-40B4-BE49-F238E27FC236}">
                <a16:creationId xmlns:a16="http://schemas.microsoft.com/office/drawing/2014/main" id="{7076EB33-0940-1327-F250-BED2FD813BC0}"/>
              </a:ext>
            </a:extLst>
          </p:cNvPr>
          <p:cNvGrpSpPr/>
          <p:nvPr/>
        </p:nvGrpSpPr>
        <p:grpSpPr>
          <a:xfrm>
            <a:off x="624000" y="4482148"/>
            <a:ext cx="5328000" cy="1399031"/>
            <a:chOff x="624000" y="1309887"/>
            <a:chExt cx="5328000" cy="1399031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7C26814-2F7F-EA65-6D92-33C7E353D079}"/>
                </a:ext>
              </a:extLst>
            </p:cNvPr>
            <p:cNvSpPr/>
            <p:nvPr/>
          </p:nvSpPr>
          <p:spPr>
            <a:xfrm>
              <a:off x="624000" y="1309887"/>
              <a:ext cx="5328000" cy="13990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8C62827D-C26A-7039-F3D7-85C34B3B0775}"/>
                </a:ext>
              </a:extLst>
            </p:cNvPr>
            <p:cNvSpPr/>
            <p:nvPr/>
          </p:nvSpPr>
          <p:spPr>
            <a:xfrm>
              <a:off x="624000" y="1309887"/>
              <a:ext cx="720000" cy="432000"/>
            </a:xfrm>
            <a:prstGeom prst="rect">
              <a:avLst/>
            </a:prstGeom>
            <a:solidFill>
              <a:srgbClr val="4946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5</a:t>
              </a:r>
              <a:endPara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83E605C-1169-C69F-8D76-3E5CFAC8E26F}"/>
                </a:ext>
              </a:extLst>
            </p:cNvPr>
            <p:cNvSpPr txBox="1"/>
            <p:nvPr/>
          </p:nvSpPr>
          <p:spPr>
            <a:xfrm>
              <a:off x="1415480" y="1340516"/>
              <a:ext cx="986167" cy="370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가격 추천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52D81D0-2CBD-F279-8AD9-BC24C3811BBE}"/>
                </a:ext>
              </a:extLst>
            </p:cNvPr>
            <p:cNvSpPr txBox="1"/>
            <p:nvPr/>
          </p:nvSpPr>
          <p:spPr>
            <a:xfrm>
              <a:off x="780757" y="1894818"/>
              <a:ext cx="4685898" cy="666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가격 결정에 어려움 겪을 수 있는 운전자를 위해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시스템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내에서 알맞은 가격 추천하여 표시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3DF96876-6C0A-F93E-8107-82724BC2533F}"/>
                </a:ext>
              </a:extLst>
            </p:cNvPr>
            <p:cNvCxnSpPr>
              <a:cxnSpLocks/>
            </p:cNvCxnSpPr>
            <p:nvPr/>
          </p:nvCxnSpPr>
          <p:spPr>
            <a:xfrm>
              <a:off x="624000" y="1741887"/>
              <a:ext cx="5328000" cy="0"/>
            </a:xfrm>
            <a:prstGeom prst="line">
              <a:avLst/>
            </a:prstGeom>
            <a:ln w="19050">
              <a:solidFill>
                <a:srgbClr val="4946E7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3C9B0D5B-EA0F-78F3-5B72-37267CC8F5CB}"/>
              </a:ext>
            </a:extLst>
          </p:cNvPr>
          <p:cNvGrpSpPr/>
          <p:nvPr/>
        </p:nvGrpSpPr>
        <p:grpSpPr>
          <a:xfrm>
            <a:off x="624000" y="2897653"/>
            <a:ext cx="5328000" cy="1399031"/>
            <a:chOff x="624000" y="1309887"/>
            <a:chExt cx="5328000" cy="1399031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E7DE579B-A57B-CBBB-9167-163839C58897}"/>
                </a:ext>
              </a:extLst>
            </p:cNvPr>
            <p:cNvSpPr/>
            <p:nvPr/>
          </p:nvSpPr>
          <p:spPr>
            <a:xfrm>
              <a:off x="624000" y="1309887"/>
              <a:ext cx="5328000" cy="13990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67553094-BD9F-32E7-A492-39E3A9880FE3}"/>
                </a:ext>
              </a:extLst>
            </p:cNvPr>
            <p:cNvSpPr/>
            <p:nvPr/>
          </p:nvSpPr>
          <p:spPr>
            <a:xfrm>
              <a:off x="624000" y="1309887"/>
              <a:ext cx="720000" cy="432000"/>
            </a:xfrm>
            <a:prstGeom prst="rect">
              <a:avLst/>
            </a:prstGeom>
            <a:solidFill>
              <a:srgbClr val="4946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</a:t>
              </a:r>
              <a:endPara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3DE826F-F348-4B52-9FDC-6DF8F4D6B2B9}"/>
                </a:ext>
              </a:extLst>
            </p:cNvPr>
            <p:cNvSpPr txBox="1"/>
            <p:nvPr/>
          </p:nvSpPr>
          <p:spPr>
            <a:xfrm>
              <a:off x="1415480" y="1340516"/>
              <a:ext cx="1412566" cy="370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개인 평점 깎기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A2ED080-F517-9946-D9C0-C183A7037F7D}"/>
                </a:ext>
              </a:extLst>
            </p:cNvPr>
            <p:cNvSpPr txBox="1"/>
            <p:nvPr/>
          </p:nvSpPr>
          <p:spPr>
            <a:xfrm>
              <a:off x="780757" y="1894818"/>
              <a:ext cx="4820550" cy="666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서비스의 원활한 이용을 위해 </a:t>
              </a:r>
              <a:r>
                <a:rPr lang="ko-KR" alt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게시글에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등록된 시간 내에</a:t>
              </a:r>
            </a:p>
            <a:p>
              <a:pPr>
                <a:lnSpc>
                  <a:spcPct val="120000"/>
                </a:lnSpc>
              </a:pP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도착하지 않은 이용자의 개인 평점을 깎는 기능 추가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3700D55F-0743-DD87-F0E5-64255D0E9B35}"/>
                </a:ext>
              </a:extLst>
            </p:cNvPr>
            <p:cNvCxnSpPr>
              <a:cxnSpLocks/>
            </p:cNvCxnSpPr>
            <p:nvPr/>
          </p:nvCxnSpPr>
          <p:spPr>
            <a:xfrm>
              <a:off x="624000" y="1741887"/>
              <a:ext cx="5328000" cy="0"/>
            </a:xfrm>
            <a:prstGeom prst="line">
              <a:avLst/>
            </a:prstGeom>
            <a:ln w="19050">
              <a:solidFill>
                <a:srgbClr val="4946E7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CA288F0-21CF-6AD2-EF36-7AEC3F66367F}"/>
              </a:ext>
            </a:extLst>
          </p:cNvPr>
          <p:cNvGrpSpPr/>
          <p:nvPr/>
        </p:nvGrpSpPr>
        <p:grpSpPr>
          <a:xfrm>
            <a:off x="6240002" y="1309887"/>
            <a:ext cx="5328000" cy="1399031"/>
            <a:chOff x="624000" y="1309887"/>
            <a:chExt cx="5328000" cy="1399031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95078AD7-D8F1-D1B1-FA57-739F487FA318}"/>
                </a:ext>
              </a:extLst>
            </p:cNvPr>
            <p:cNvSpPr/>
            <p:nvPr/>
          </p:nvSpPr>
          <p:spPr>
            <a:xfrm>
              <a:off x="624000" y="1309887"/>
              <a:ext cx="5328000" cy="13990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4837A2DF-D540-0E61-7FF3-12856156282B}"/>
                </a:ext>
              </a:extLst>
            </p:cNvPr>
            <p:cNvSpPr/>
            <p:nvPr/>
          </p:nvSpPr>
          <p:spPr>
            <a:xfrm>
              <a:off x="624000" y="1309887"/>
              <a:ext cx="720000" cy="432000"/>
            </a:xfrm>
            <a:prstGeom prst="rect">
              <a:avLst/>
            </a:prstGeom>
            <a:solidFill>
              <a:srgbClr val="4946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endPara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8A185C9-D816-3B2A-027A-3A59804B3840}"/>
                </a:ext>
              </a:extLst>
            </p:cNvPr>
            <p:cNvSpPr txBox="1"/>
            <p:nvPr/>
          </p:nvSpPr>
          <p:spPr>
            <a:xfrm>
              <a:off x="1415480" y="1340516"/>
              <a:ext cx="4435830" cy="370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‘</a:t>
              </a: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탑승자 화물소지 가능</a:t>
              </a:r>
              <a:r>
                <a: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' </a:t>
              </a: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옵션 선택 시 무게 제한 안내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24167F9-1C43-6795-D16E-D31CEF312F36}"/>
                </a:ext>
              </a:extLst>
            </p:cNvPr>
            <p:cNvSpPr txBox="1"/>
            <p:nvPr/>
          </p:nvSpPr>
          <p:spPr>
            <a:xfrm>
              <a:off x="780757" y="1894818"/>
              <a:ext cx="4820550" cy="666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기존엔 안내가 없어 옵션 선택하더라도 짐의 크기에 따라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소지 가능 여부가 불확실했던 점 개선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2A489918-0215-7558-5E8D-C823E841545E}"/>
                </a:ext>
              </a:extLst>
            </p:cNvPr>
            <p:cNvCxnSpPr>
              <a:cxnSpLocks/>
            </p:cNvCxnSpPr>
            <p:nvPr/>
          </p:nvCxnSpPr>
          <p:spPr>
            <a:xfrm>
              <a:off x="624000" y="1741887"/>
              <a:ext cx="5328000" cy="0"/>
            </a:xfrm>
            <a:prstGeom prst="line">
              <a:avLst/>
            </a:prstGeom>
            <a:ln w="19050">
              <a:solidFill>
                <a:srgbClr val="4946E7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4995A34-F74D-B2B4-6E93-3A35E4755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0233C1D4-3E8B-3669-AD8D-C825540DCDED}"/>
              </a:ext>
            </a:extLst>
          </p:cNvPr>
          <p:cNvSpPr txBox="1"/>
          <p:nvPr/>
        </p:nvSpPr>
        <p:spPr>
          <a:xfrm>
            <a:off x="335360" y="260648"/>
            <a:ext cx="2430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Function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– New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42729541-0089-4FFE-AF89-8BDF2EDCD316}"/>
              </a:ext>
            </a:extLst>
          </p:cNvPr>
          <p:cNvGrpSpPr/>
          <p:nvPr/>
        </p:nvGrpSpPr>
        <p:grpSpPr>
          <a:xfrm>
            <a:off x="624000" y="1309887"/>
            <a:ext cx="5328000" cy="1399031"/>
            <a:chOff x="624000" y="1309887"/>
            <a:chExt cx="5328000" cy="1399031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FF981823-F3ED-5247-013F-F93565BE906C}"/>
                </a:ext>
              </a:extLst>
            </p:cNvPr>
            <p:cNvSpPr/>
            <p:nvPr/>
          </p:nvSpPr>
          <p:spPr>
            <a:xfrm>
              <a:off x="624000" y="1309887"/>
              <a:ext cx="5328000" cy="13990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직사각형 167">
              <a:extLst>
                <a:ext uri="{FF2B5EF4-FFF2-40B4-BE49-F238E27FC236}">
                  <a16:creationId xmlns:a16="http://schemas.microsoft.com/office/drawing/2014/main" id="{9B55D3CE-5891-F5A0-E145-0036A93C27C0}"/>
                </a:ext>
              </a:extLst>
            </p:cNvPr>
            <p:cNvSpPr/>
            <p:nvPr/>
          </p:nvSpPr>
          <p:spPr>
            <a:xfrm>
              <a:off x="624000" y="1309887"/>
              <a:ext cx="720000" cy="432000"/>
            </a:xfrm>
            <a:prstGeom prst="rect">
              <a:avLst/>
            </a:prstGeom>
            <a:solidFill>
              <a:srgbClr val="4946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endPara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37375B4-9FBA-9524-86FD-7462C114CDED}"/>
                </a:ext>
              </a:extLst>
            </p:cNvPr>
            <p:cNvSpPr txBox="1"/>
            <p:nvPr/>
          </p:nvSpPr>
          <p:spPr>
            <a:xfrm>
              <a:off x="1415480" y="1340516"/>
              <a:ext cx="1463862" cy="370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교대 운행 모드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633E5B3-2E0F-7396-9D9F-20A013851848}"/>
                </a:ext>
              </a:extLst>
            </p:cNvPr>
            <p:cNvSpPr txBox="1"/>
            <p:nvPr/>
          </p:nvSpPr>
          <p:spPr>
            <a:xfrm>
              <a:off x="780757" y="1894818"/>
              <a:ext cx="4769254" cy="666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운전자에게 가격을 지불하여 이용하는 기존 방식과 달리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이용자끼리 교대로 운전하여 무료로 이용하는 모드 추가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A4D7F422-098D-0B8A-38FC-7EA85B4777E5}"/>
                </a:ext>
              </a:extLst>
            </p:cNvPr>
            <p:cNvCxnSpPr>
              <a:cxnSpLocks/>
            </p:cNvCxnSpPr>
            <p:nvPr/>
          </p:nvCxnSpPr>
          <p:spPr>
            <a:xfrm>
              <a:off x="624000" y="1741887"/>
              <a:ext cx="5328000" cy="0"/>
            </a:xfrm>
            <a:prstGeom prst="line">
              <a:avLst/>
            </a:prstGeom>
            <a:ln w="19050">
              <a:solidFill>
                <a:srgbClr val="4946E7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9D8E20EA-BDC5-DFA1-49B6-6553700BEE74}"/>
              </a:ext>
            </a:extLst>
          </p:cNvPr>
          <p:cNvGrpSpPr/>
          <p:nvPr/>
        </p:nvGrpSpPr>
        <p:grpSpPr>
          <a:xfrm>
            <a:off x="6240002" y="2897653"/>
            <a:ext cx="5328000" cy="1399031"/>
            <a:chOff x="624000" y="1309887"/>
            <a:chExt cx="5328000" cy="1399031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84C0F4F-4ED4-CA56-993F-92C1930B9802}"/>
                </a:ext>
              </a:extLst>
            </p:cNvPr>
            <p:cNvSpPr/>
            <p:nvPr/>
          </p:nvSpPr>
          <p:spPr>
            <a:xfrm>
              <a:off x="624000" y="1309887"/>
              <a:ext cx="5328000" cy="13990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A17E43DC-6A1A-6947-78CE-B2D7E035F1E3}"/>
                </a:ext>
              </a:extLst>
            </p:cNvPr>
            <p:cNvSpPr/>
            <p:nvPr/>
          </p:nvSpPr>
          <p:spPr>
            <a:xfrm>
              <a:off x="624000" y="1309887"/>
              <a:ext cx="720000" cy="432000"/>
            </a:xfrm>
            <a:prstGeom prst="rect">
              <a:avLst/>
            </a:prstGeom>
            <a:solidFill>
              <a:srgbClr val="4946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</a:t>
              </a:r>
              <a:endParaRPr lang="ko-KR" altLang="en-US" sz="20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951B84F-AAEB-0AB5-5415-DED224DE6456}"/>
                </a:ext>
              </a:extLst>
            </p:cNvPr>
            <p:cNvSpPr txBox="1"/>
            <p:nvPr/>
          </p:nvSpPr>
          <p:spPr>
            <a:xfrm>
              <a:off x="1415480" y="1340516"/>
              <a:ext cx="1173719" cy="3707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운전자 추천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70F9C29-26F8-1CAD-2673-E541AD0B6508}"/>
                </a:ext>
              </a:extLst>
            </p:cNvPr>
            <p:cNvSpPr txBox="1"/>
            <p:nvPr/>
          </p:nvSpPr>
          <p:spPr>
            <a:xfrm>
              <a:off x="780757" y="1894818"/>
              <a:ext cx="4548040" cy="6662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출발지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목적지</a:t>
              </a:r>
              <a:r>
                <a:rPr lang="en-US" altLang="ko-KR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시간 등 자주 이용하는 옵션 바탕으로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탑승 조건에 맞게 추천</a:t>
              </a:r>
              <a:endPara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D76DB342-D5AD-5A75-A6E2-2C0E3AF01746}"/>
                </a:ext>
              </a:extLst>
            </p:cNvPr>
            <p:cNvCxnSpPr>
              <a:cxnSpLocks/>
            </p:cNvCxnSpPr>
            <p:nvPr/>
          </p:nvCxnSpPr>
          <p:spPr>
            <a:xfrm>
              <a:off x="624000" y="1741887"/>
              <a:ext cx="5328000" cy="0"/>
            </a:xfrm>
            <a:prstGeom prst="line">
              <a:avLst/>
            </a:prstGeom>
            <a:ln w="19050">
              <a:solidFill>
                <a:srgbClr val="4946E7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F235B390-4666-376D-986E-A6A512AC08AA}"/>
              </a:ext>
            </a:extLst>
          </p:cNvPr>
          <p:cNvSpPr txBox="1"/>
          <p:nvPr/>
        </p:nvSpPr>
        <p:spPr>
          <a:xfrm>
            <a:off x="6681921" y="6130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788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4995A34-F74D-B2B4-6E93-3A35E4755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C952A-D0FA-426A-BEC1-654BD706FD46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0233C1D4-3E8B-3669-AD8D-C825540DCDED}"/>
              </a:ext>
            </a:extLst>
          </p:cNvPr>
          <p:cNvSpPr txBox="1"/>
          <p:nvPr/>
        </p:nvSpPr>
        <p:spPr>
          <a:xfrm>
            <a:off x="335360" y="260648"/>
            <a:ext cx="2430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Function</a:t>
            </a:r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– New</a:t>
            </a:r>
            <a:endParaRPr lang="ko-KR" altLang="en-US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217308F5-B770-ED71-E677-1E852DAD81A1}"/>
              </a:ext>
            </a:extLst>
          </p:cNvPr>
          <p:cNvGrpSpPr/>
          <p:nvPr/>
        </p:nvGrpSpPr>
        <p:grpSpPr>
          <a:xfrm>
            <a:off x="2257371" y="980728"/>
            <a:ext cx="9150802" cy="5400600"/>
            <a:chOff x="1520599" y="980728"/>
            <a:chExt cx="9150802" cy="540060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7CBCD0B-42B4-4FCE-5F06-A1C719F242B8}"/>
                </a:ext>
              </a:extLst>
            </p:cNvPr>
            <p:cNvSpPr txBox="1"/>
            <p:nvPr/>
          </p:nvSpPr>
          <p:spPr>
            <a:xfrm>
              <a:off x="7218520" y="5330082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75" name="그룹 174">
              <a:extLst>
                <a:ext uri="{FF2B5EF4-FFF2-40B4-BE49-F238E27FC236}">
                  <a16:creationId xmlns:a16="http://schemas.microsoft.com/office/drawing/2014/main" id="{3B6E3E2E-9330-A6D9-1E22-A7548E46A9C0}"/>
                </a:ext>
              </a:extLst>
            </p:cNvPr>
            <p:cNvGrpSpPr/>
            <p:nvPr/>
          </p:nvGrpSpPr>
          <p:grpSpPr>
            <a:xfrm>
              <a:off x="1520599" y="5445328"/>
              <a:ext cx="9150802" cy="936000"/>
              <a:chOff x="1500475" y="5445328"/>
              <a:chExt cx="9150802" cy="936000"/>
            </a:xfrm>
          </p:grpSpPr>
          <p:grpSp>
            <p:nvGrpSpPr>
              <p:cNvPr id="136" name="그룹 135">
                <a:extLst>
                  <a:ext uri="{FF2B5EF4-FFF2-40B4-BE49-F238E27FC236}">
                    <a16:creationId xmlns:a16="http://schemas.microsoft.com/office/drawing/2014/main" id="{5D911A3D-8405-4F9C-9C4C-3BC44494EE6F}"/>
                  </a:ext>
                </a:extLst>
              </p:cNvPr>
              <p:cNvGrpSpPr/>
              <p:nvPr/>
            </p:nvGrpSpPr>
            <p:grpSpPr>
              <a:xfrm>
                <a:off x="2436475" y="5445328"/>
                <a:ext cx="8214802" cy="936000"/>
                <a:chOff x="2469150" y="5445328"/>
                <a:chExt cx="8214802" cy="936000"/>
              </a:xfrm>
            </p:grpSpPr>
            <p:sp>
              <p:nvSpPr>
                <p:cNvPr id="107" name="직사각형 106">
                  <a:extLst>
                    <a:ext uri="{FF2B5EF4-FFF2-40B4-BE49-F238E27FC236}">
                      <a16:creationId xmlns:a16="http://schemas.microsoft.com/office/drawing/2014/main" id="{390A1ADB-FD53-5876-E2B7-2EF127544190}"/>
                    </a:ext>
                  </a:extLst>
                </p:cNvPr>
                <p:cNvSpPr/>
                <p:nvPr/>
              </p:nvSpPr>
              <p:spPr>
                <a:xfrm>
                  <a:off x="2469150" y="5445328"/>
                  <a:ext cx="8214802" cy="936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25" name="그룹 24">
                  <a:extLst>
                    <a:ext uri="{FF2B5EF4-FFF2-40B4-BE49-F238E27FC236}">
                      <a16:creationId xmlns:a16="http://schemas.microsoft.com/office/drawing/2014/main" id="{06888CB9-9C70-A972-DE54-C8CC7DE44217}"/>
                    </a:ext>
                  </a:extLst>
                </p:cNvPr>
                <p:cNvGrpSpPr/>
                <p:nvPr/>
              </p:nvGrpSpPr>
              <p:grpSpPr>
                <a:xfrm>
                  <a:off x="2681241" y="5582378"/>
                  <a:ext cx="5109091" cy="661901"/>
                  <a:chOff x="6023992" y="2834772"/>
                  <a:chExt cx="5109091" cy="661901"/>
                </a:xfrm>
              </p:grpSpPr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578B2BF5-4B82-4B4D-BE6C-00FC4F95982C}"/>
                      </a:ext>
                    </a:extLst>
                  </p:cNvPr>
                  <p:cNvSpPr txBox="1"/>
                  <p:nvPr/>
                </p:nvSpPr>
                <p:spPr>
                  <a:xfrm>
                    <a:off x="6023992" y="3125930"/>
                    <a:ext cx="5109091" cy="3707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ko-KR" altLang="en-US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→ 다른 이용자와 비교한 데이터 및 주행 거리에 따라 추천</a:t>
                    </a:r>
                    <a:endParaRPr lang="en-US" altLang="ko-KR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endParaRPr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1FAF8824-0D5B-C7E0-EBF5-F62511403565}"/>
                      </a:ext>
                    </a:extLst>
                  </p:cNvPr>
                  <p:cNvSpPr txBox="1"/>
                  <p:nvPr/>
                </p:nvSpPr>
                <p:spPr>
                  <a:xfrm>
                    <a:off x="6023992" y="2834772"/>
                    <a:ext cx="986167" cy="3707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ko-KR" altLang="en-US" sz="16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가격 추천</a:t>
                    </a:r>
                    <a:endParaRPr lang="en-US" altLang="ko-KR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</p:grpSp>
          <p:sp>
            <p:nvSpPr>
              <p:cNvPr id="163" name="직사각형 162">
                <a:extLst>
                  <a:ext uri="{FF2B5EF4-FFF2-40B4-BE49-F238E27FC236}">
                    <a16:creationId xmlns:a16="http://schemas.microsoft.com/office/drawing/2014/main" id="{AB21091C-7007-5E7F-6D2D-95529D43503F}"/>
                  </a:ext>
                </a:extLst>
              </p:cNvPr>
              <p:cNvSpPr/>
              <p:nvPr/>
            </p:nvSpPr>
            <p:spPr>
              <a:xfrm>
                <a:off x="1500475" y="5445328"/>
                <a:ext cx="936000" cy="936000"/>
              </a:xfrm>
              <a:prstGeom prst="rect">
                <a:avLst/>
              </a:prstGeom>
              <a:solidFill>
                <a:srgbClr val="4946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b="1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5</a:t>
                </a:r>
                <a:endParaRPr lang="ko-KR" altLang="en-US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grpSp>
          <p:nvGrpSpPr>
            <p:cNvPr id="174" name="그룹 173">
              <a:extLst>
                <a:ext uri="{FF2B5EF4-FFF2-40B4-BE49-F238E27FC236}">
                  <a16:creationId xmlns:a16="http://schemas.microsoft.com/office/drawing/2014/main" id="{4055909A-9EE1-0D7B-EA69-BC70E541ADF7}"/>
                </a:ext>
              </a:extLst>
            </p:cNvPr>
            <p:cNvGrpSpPr/>
            <p:nvPr/>
          </p:nvGrpSpPr>
          <p:grpSpPr>
            <a:xfrm>
              <a:off x="1520599" y="4329178"/>
              <a:ext cx="9150802" cy="936000"/>
              <a:chOff x="1500475" y="4329178"/>
              <a:chExt cx="9150802" cy="936000"/>
            </a:xfrm>
          </p:grpSpPr>
          <p:grpSp>
            <p:nvGrpSpPr>
              <p:cNvPr id="151" name="그룹 150">
                <a:extLst>
                  <a:ext uri="{FF2B5EF4-FFF2-40B4-BE49-F238E27FC236}">
                    <a16:creationId xmlns:a16="http://schemas.microsoft.com/office/drawing/2014/main" id="{F714CB83-BE69-948D-04BB-9314154532E5}"/>
                  </a:ext>
                </a:extLst>
              </p:cNvPr>
              <p:cNvGrpSpPr/>
              <p:nvPr/>
            </p:nvGrpSpPr>
            <p:grpSpPr>
              <a:xfrm>
                <a:off x="2436475" y="4329178"/>
                <a:ext cx="8214802" cy="936000"/>
                <a:chOff x="2469150" y="4329178"/>
                <a:chExt cx="8214802" cy="936000"/>
              </a:xfrm>
            </p:grpSpPr>
            <p:sp>
              <p:nvSpPr>
                <p:cNvPr id="108" name="직사각형 107">
                  <a:extLst>
                    <a:ext uri="{FF2B5EF4-FFF2-40B4-BE49-F238E27FC236}">
                      <a16:creationId xmlns:a16="http://schemas.microsoft.com/office/drawing/2014/main" id="{1E45FC40-61ED-D021-B8B2-814B554069B0}"/>
                    </a:ext>
                  </a:extLst>
                </p:cNvPr>
                <p:cNvSpPr/>
                <p:nvPr/>
              </p:nvSpPr>
              <p:spPr>
                <a:xfrm>
                  <a:off x="2469150" y="4329178"/>
                  <a:ext cx="8214802" cy="936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19" name="그룹 18">
                  <a:extLst>
                    <a:ext uri="{FF2B5EF4-FFF2-40B4-BE49-F238E27FC236}">
                      <a16:creationId xmlns:a16="http://schemas.microsoft.com/office/drawing/2014/main" id="{24EF8A71-FA7D-0D3D-AED5-854F8453AAE2}"/>
                    </a:ext>
                  </a:extLst>
                </p:cNvPr>
                <p:cNvGrpSpPr/>
                <p:nvPr/>
              </p:nvGrpSpPr>
              <p:grpSpPr>
                <a:xfrm>
                  <a:off x="2681241" y="4466228"/>
                  <a:ext cx="4530407" cy="661901"/>
                  <a:chOff x="6023992" y="2834772"/>
                  <a:chExt cx="4530407" cy="661901"/>
                </a:xfrm>
              </p:grpSpPr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8DD6045F-7C26-7A15-AEE3-82DBA0815BD7}"/>
                      </a:ext>
                    </a:extLst>
                  </p:cNvPr>
                  <p:cNvSpPr txBox="1"/>
                  <p:nvPr/>
                </p:nvSpPr>
                <p:spPr>
                  <a:xfrm>
                    <a:off x="6023992" y="3125930"/>
                    <a:ext cx="4530407" cy="3707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ko-KR" altLang="en-US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→ </a:t>
                    </a:r>
                    <a:r>
                      <a:rPr lang="en-US" altLang="ko-KR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GitHub</a:t>
                    </a:r>
                    <a:r>
                      <a:rPr lang="ko-KR" altLang="en-US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에 공개된 트위터 추천 알고리즘 소스 이용</a:t>
                    </a:r>
                    <a:endParaRPr lang="en-US" altLang="ko-KR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endParaRPr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EF7DCB0F-E8EC-C1A3-5407-9A230F8A71B8}"/>
                      </a:ext>
                    </a:extLst>
                  </p:cNvPr>
                  <p:cNvSpPr txBox="1"/>
                  <p:nvPr/>
                </p:nvSpPr>
                <p:spPr>
                  <a:xfrm>
                    <a:off x="6023992" y="2834772"/>
                    <a:ext cx="1173719" cy="3707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ko-KR" altLang="en-US" sz="16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운전자 추천</a:t>
                    </a:r>
                    <a:endParaRPr lang="en-US" altLang="ko-KR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</p:grpSp>
          <p:sp>
            <p:nvSpPr>
              <p:cNvPr id="165" name="직사각형 164">
                <a:extLst>
                  <a:ext uri="{FF2B5EF4-FFF2-40B4-BE49-F238E27FC236}">
                    <a16:creationId xmlns:a16="http://schemas.microsoft.com/office/drawing/2014/main" id="{8DC840AB-9494-9514-0D71-F821772D6834}"/>
                  </a:ext>
                </a:extLst>
              </p:cNvPr>
              <p:cNvSpPr/>
              <p:nvPr/>
            </p:nvSpPr>
            <p:spPr>
              <a:xfrm>
                <a:off x="1500475" y="4329178"/>
                <a:ext cx="936000" cy="936000"/>
              </a:xfrm>
              <a:prstGeom prst="rect">
                <a:avLst/>
              </a:prstGeom>
              <a:solidFill>
                <a:srgbClr val="4946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b="1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4</a:t>
                </a:r>
                <a:endParaRPr lang="ko-KR" altLang="en-US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grpSp>
          <p:nvGrpSpPr>
            <p:cNvPr id="173" name="그룹 172">
              <a:extLst>
                <a:ext uri="{FF2B5EF4-FFF2-40B4-BE49-F238E27FC236}">
                  <a16:creationId xmlns:a16="http://schemas.microsoft.com/office/drawing/2014/main" id="{973B52EF-79A9-766C-376E-BC56C88327CD}"/>
                </a:ext>
              </a:extLst>
            </p:cNvPr>
            <p:cNvGrpSpPr/>
            <p:nvPr/>
          </p:nvGrpSpPr>
          <p:grpSpPr>
            <a:xfrm>
              <a:off x="1520599" y="3213028"/>
              <a:ext cx="9150802" cy="936000"/>
              <a:chOff x="1500475" y="3213028"/>
              <a:chExt cx="9150802" cy="936000"/>
            </a:xfrm>
          </p:grpSpPr>
          <p:grpSp>
            <p:nvGrpSpPr>
              <p:cNvPr id="150" name="그룹 149">
                <a:extLst>
                  <a:ext uri="{FF2B5EF4-FFF2-40B4-BE49-F238E27FC236}">
                    <a16:creationId xmlns:a16="http://schemas.microsoft.com/office/drawing/2014/main" id="{12D25F7F-B4F8-FF23-F406-2A9202E6AEDB}"/>
                  </a:ext>
                </a:extLst>
              </p:cNvPr>
              <p:cNvGrpSpPr/>
              <p:nvPr/>
            </p:nvGrpSpPr>
            <p:grpSpPr>
              <a:xfrm>
                <a:off x="2436475" y="3213028"/>
                <a:ext cx="8214802" cy="936000"/>
                <a:chOff x="2469150" y="3213028"/>
                <a:chExt cx="8214802" cy="936000"/>
              </a:xfrm>
            </p:grpSpPr>
            <p:sp>
              <p:nvSpPr>
                <p:cNvPr id="109" name="직사각형 108">
                  <a:extLst>
                    <a:ext uri="{FF2B5EF4-FFF2-40B4-BE49-F238E27FC236}">
                      <a16:creationId xmlns:a16="http://schemas.microsoft.com/office/drawing/2014/main" id="{276E6644-E1B4-3EDD-DA31-274B9075C269}"/>
                    </a:ext>
                  </a:extLst>
                </p:cNvPr>
                <p:cNvSpPr/>
                <p:nvPr/>
              </p:nvSpPr>
              <p:spPr>
                <a:xfrm>
                  <a:off x="2469150" y="3213028"/>
                  <a:ext cx="8214802" cy="936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11" name="그룹 10">
                  <a:extLst>
                    <a:ext uri="{FF2B5EF4-FFF2-40B4-BE49-F238E27FC236}">
                      <a16:creationId xmlns:a16="http://schemas.microsoft.com/office/drawing/2014/main" id="{3EBBF0DD-A928-DE1B-AB8F-3BE5BFA2F318}"/>
                    </a:ext>
                  </a:extLst>
                </p:cNvPr>
                <p:cNvGrpSpPr/>
                <p:nvPr/>
              </p:nvGrpSpPr>
              <p:grpSpPr>
                <a:xfrm>
                  <a:off x="2681241" y="3350078"/>
                  <a:ext cx="5553123" cy="661901"/>
                  <a:chOff x="6023992" y="2834772"/>
                  <a:chExt cx="5553123" cy="661901"/>
                </a:xfrm>
              </p:grpSpPr>
              <p:sp>
                <p:nvSpPr>
                  <p:cNvPr id="56" name="TextBox 55">
                    <a:extLst>
                      <a:ext uri="{FF2B5EF4-FFF2-40B4-BE49-F238E27FC236}">
                        <a16:creationId xmlns:a16="http://schemas.microsoft.com/office/drawing/2014/main" id="{6771D2CE-E08D-01E9-63CD-8E92DD5D34CC}"/>
                      </a:ext>
                    </a:extLst>
                  </p:cNvPr>
                  <p:cNvSpPr txBox="1"/>
                  <p:nvPr/>
                </p:nvSpPr>
                <p:spPr>
                  <a:xfrm>
                    <a:off x="6023992" y="3125930"/>
                    <a:ext cx="5553123" cy="3707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ko-KR" altLang="en-US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→ 네이버 지도 </a:t>
                    </a:r>
                    <a:r>
                      <a:rPr lang="en-US" altLang="ko-KR" sz="160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API</a:t>
                    </a:r>
                    <a:r>
                      <a:rPr lang="ko-KR" altLang="en-US" sz="160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 </a:t>
                    </a:r>
                    <a:r>
                      <a:rPr lang="ko-KR" altLang="en-US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기반으로 이용자의 위치와 출발지의 위치 대조</a:t>
                    </a:r>
                    <a:endParaRPr lang="en-US" altLang="ko-KR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endParaRPr>
                  </a:p>
                </p:txBody>
              </p:sp>
              <p:sp>
                <p:nvSpPr>
                  <p:cNvPr id="57" name="TextBox 56">
                    <a:extLst>
                      <a:ext uri="{FF2B5EF4-FFF2-40B4-BE49-F238E27FC236}">
                        <a16:creationId xmlns:a16="http://schemas.microsoft.com/office/drawing/2014/main" id="{19A71E03-3AED-7722-3890-BEFBAE0AB236}"/>
                      </a:ext>
                    </a:extLst>
                  </p:cNvPr>
                  <p:cNvSpPr txBox="1"/>
                  <p:nvPr/>
                </p:nvSpPr>
                <p:spPr>
                  <a:xfrm>
                    <a:off x="6023992" y="2834772"/>
                    <a:ext cx="1412566" cy="3707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ko-KR" altLang="en-US" sz="16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개인 평점 깎기</a:t>
                    </a:r>
                    <a:endParaRPr lang="en-US" altLang="ko-KR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</p:grpSp>
          <p:sp>
            <p:nvSpPr>
              <p:cNvPr id="166" name="직사각형 165">
                <a:extLst>
                  <a:ext uri="{FF2B5EF4-FFF2-40B4-BE49-F238E27FC236}">
                    <a16:creationId xmlns:a16="http://schemas.microsoft.com/office/drawing/2014/main" id="{D4C6C32A-F01D-20F4-F7F0-288E3B928D34}"/>
                  </a:ext>
                </a:extLst>
              </p:cNvPr>
              <p:cNvSpPr/>
              <p:nvPr/>
            </p:nvSpPr>
            <p:spPr>
              <a:xfrm>
                <a:off x="1500475" y="3213028"/>
                <a:ext cx="936000" cy="936000"/>
              </a:xfrm>
              <a:prstGeom prst="rect">
                <a:avLst/>
              </a:prstGeom>
              <a:solidFill>
                <a:srgbClr val="4946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b="1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3</a:t>
                </a:r>
                <a:endParaRPr lang="ko-KR" altLang="en-US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grpSp>
          <p:nvGrpSpPr>
            <p:cNvPr id="172" name="그룹 171">
              <a:extLst>
                <a:ext uri="{FF2B5EF4-FFF2-40B4-BE49-F238E27FC236}">
                  <a16:creationId xmlns:a16="http://schemas.microsoft.com/office/drawing/2014/main" id="{08CCDA80-D721-26E9-E1A6-822A25C0BB79}"/>
                </a:ext>
              </a:extLst>
            </p:cNvPr>
            <p:cNvGrpSpPr/>
            <p:nvPr/>
          </p:nvGrpSpPr>
          <p:grpSpPr>
            <a:xfrm>
              <a:off x="1520599" y="2096878"/>
              <a:ext cx="9150802" cy="936000"/>
              <a:chOff x="1500475" y="2096878"/>
              <a:chExt cx="9150802" cy="936000"/>
            </a:xfrm>
          </p:grpSpPr>
          <p:grpSp>
            <p:nvGrpSpPr>
              <p:cNvPr id="149" name="그룹 148">
                <a:extLst>
                  <a:ext uri="{FF2B5EF4-FFF2-40B4-BE49-F238E27FC236}">
                    <a16:creationId xmlns:a16="http://schemas.microsoft.com/office/drawing/2014/main" id="{539C61C8-0A3E-B2CA-1307-D378BEF86119}"/>
                  </a:ext>
                </a:extLst>
              </p:cNvPr>
              <p:cNvGrpSpPr/>
              <p:nvPr/>
            </p:nvGrpSpPr>
            <p:grpSpPr>
              <a:xfrm>
                <a:off x="2436475" y="2096878"/>
                <a:ext cx="8214802" cy="936000"/>
                <a:chOff x="2469150" y="2096878"/>
                <a:chExt cx="8214802" cy="936000"/>
              </a:xfrm>
            </p:grpSpPr>
            <p:sp>
              <p:nvSpPr>
                <p:cNvPr id="110" name="직사각형 109">
                  <a:extLst>
                    <a:ext uri="{FF2B5EF4-FFF2-40B4-BE49-F238E27FC236}">
                      <a16:creationId xmlns:a16="http://schemas.microsoft.com/office/drawing/2014/main" id="{169D2EDC-3FC2-0DD0-70D7-B59D7DAA6AFB}"/>
                    </a:ext>
                  </a:extLst>
                </p:cNvPr>
                <p:cNvSpPr/>
                <p:nvPr/>
              </p:nvSpPr>
              <p:spPr>
                <a:xfrm>
                  <a:off x="2469150" y="2096878"/>
                  <a:ext cx="8214802" cy="936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4" name="그룹 3">
                  <a:extLst>
                    <a:ext uri="{FF2B5EF4-FFF2-40B4-BE49-F238E27FC236}">
                      <a16:creationId xmlns:a16="http://schemas.microsoft.com/office/drawing/2014/main" id="{715F275C-1781-F954-9C19-6835D6FE61E0}"/>
                    </a:ext>
                  </a:extLst>
                </p:cNvPr>
                <p:cNvGrpSpPr/>
                <p:nvPr/>
              </p:nvGrpSpPr>
              <p:grpSpPr>
                <a:xfrm>
                  <a:off x="2681241" y="2233928"/>
                  <a:ext cx="4435830" cy="661901"/>
                  <a:chOff x="6023992" y="2834772"/>
                  <a:chExt cx="4435830" cy="661901"/>
                </a:xfrm>
              </p:grpSpPr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4D105ABC-C2D7-9365-C36E-6BD3F3D89ADF}"/>
                      </a:ext>
                    </a:extLst>
                  </p:cNvPr>
                  <p:cNvSpPr txBox="1"/>
                  <p:nvPr/>
                </p:nvSpPr>
                <p:spPr>
                  <a:xfrm>
                    <a:off x="6023992" y="3125930"/>
                    <a:ext cx="3756156" cy="3707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ko-KR" altLang="en-US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→ 게시글 등록 때 옵션 선택 시 </a:t>
                    </a:r>
                    <a:r>
                      <a:rPr lang="ko-KR" altLang="en-US" sz="1600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입력창</a:t>
                    </a:r>
                    <a:r>
                      <a:rPr lang="ko-KR" altLang="en-US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 추가</a:t>
                    </a:r>
                    <a:endParaRPr lang="en-US" altLang="ko-KR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endParaRPr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AE561CC3-7E06-2AC7-A04A-38E484F84527}"/>
                      </a:ext>
                    </a:extLst>
                  </p:cNvPr>
                  <p:cNvSpPr txBox="1"/>
                  <p:nvPr/>
                </p:nvSpPr>
                <p:spPr>
                  <a:xfrm>
                    <a:off x="6023992" y="2834772"/>
                    <a:ext cx="4435830" cy="3707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en-US" altLang="ko-KR" sz="16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‘</a:t>
                    </a:r>
                    <a:r>
                      <a:rPr lang="ko-KR" altLang="en-US" sz="16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탑승자 화물소지 가능</a:t>
                    </a:r>
                    <a:r>
                      <a:rPr lang="en-US" altLang="ko-KR" sz="16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' </a:t>
                    </a:r>
                    <a:r>
                      <a:rPr lang="ko-KR" altLang="en-US" sz="16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옵션 선택 시 무게 제한 안내</a:t>
                    </a:r>
                    <a:endParaRPr lang="en-US" altLang="ko-KR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</p:grpSp>
          <p:sp>
            <p:nvSpPr>
              <p:cNvPr id="167" name="직사각형 166">
                <a:extLst>
                  <a:ext uri="{FF2B5EF4-FFF2-40B4-BE49-F238E27FC236}">
                    <a16:creationId xmlns:a16="http://schemas.microsoft.com/office/drawing/2014/main" id="{558FCBD0-3202-4184-2490-F1DCB00A3E9F}"/>
                  </a:ext>
                </a:extLst>
              </p:cNvPr>
              <p:cNvSpPr/>
              <p:nvPr/>
            </p:nvSpPr>
            <p:spPr>
              <a:xfrm>
                <a:off x="1500475" y="2096878"/>
                <a:ext cx="936000" cy="936000"/>
              </a:xfrm>
              <a:prstGeom prst="rect">
                <a:avLst/>
              </a:prstGeom>
              <a:solidFill>
                <a:srgbClr val="4946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b="1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2</a:t>
                </a:r>
                <a:endParaRPr lang="ko-KR" altLang="en-US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  <p:grpSp>
          <p:nvGrpSpPr>
            <p:cNvPr id="171" name="그룹 170">
              <a:extLst>
                <a:ext uri="{FF2B5EF4-FFF2-40B4-BE49-F238E27FC236}">
                  <a16:creationId xmlns:a16="http://schemas.microsoft.com/office/drawing/2014/main" id="{2AAD94CA-39A2-60A5-5FB3-23B78B49ADFB}"/>
                </a:ext>
              </a:extLst>
            </p:cNvPr>
            <p:cNvGrpSpPr/>
            <p:nvPr/>
          </p:nvGrpSpPr>
          <p:grpSpPr>
            <a:xfrm>
              <a:off x="1520599" y="980728"/>
              <a:ext cx="9150802" cy="936000"/>
              <a:chOff x="1500475" y="980728"/>
              <a:chExt cx="9150802" cy="936000"/>
            </a:xfrm>
          </p:grpSpPr>
          <p:grpSp>
            <p:nvGrpSpPr>
              <p:cNvPr id="170" name="그룹 169">
                <a:extLst>
                  <a:ext uri="{FF2B5EF4-FFF2-40B4-BE49-F238E27FC236}">
                    <a16:creationId xmlns:a16="http://schemas.microsoft.com/office/drawing/2014/main" id="{62D9620F-7AE2-6C2B-7E55-89B618366D8C}"/>
                  </a:ext>
                </a:extLst>
              </p:cNvPr>
              <p:cNvGrpSpPr/>
              <p:nvPr/>
            </p:nvGrpSpPr>
            <p:grpSpPr>
              <a:xfrm>
                <a:off x="2436475" y="980728"/>
                <a:ext cx="8214802" cy="936000"/>
                <a:chOff x="2436475" y="980728"/>
                <a:chExt cx="8214802" cy="936000"/>
              </a:xfrm>
            </p:grpSpPr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3A0058A5-E5BF-AA5A-C302-51EB15488167}"/>
                    </a:ext>
                  </a:extLst>
                </p:cNvPr>
                <p:cNvSpPr/>
                <p:nvPr/>
              </p:nvSpPr>
              <p:spPr>
                <a:xfrm>
                  <a:off x="2436475" y="980728"/>
                  <a:ext cx="8214802" cy="936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12" name="그룹 11">
                  <a:extLst>
                    <a:ext uri="{FF2B5EF4-FFF2-40B4-BE49-F238E27FC236}">
                      <a16:creationId xmlns:a16="http://schemas.microsoft.com/office/drawing/2014/main" id="{3D83FD4F-5C94-9FEE-79E2-E8D4AF87F714}"/>
                    </a:ext>
                  </a:extLst>
                </p:cNvPr>
                <p:cNvGrpSpPr/>
                <p:nvPr/>
              </p:nvGrpSpPr>
              <p:grpSpPr>
                <a:xfrm>
                  <a:off x="2628006" y="1117778"/>
                  <a:ext cx="6991145" cy="661901"/>
                  <a:chOff x="6023992" y="2834772"/>
                  <a:chExt cx="6991145" cy="661901"/>
                </a:xfrm>
              </p:grpSpPr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DA40AFF8-2366-1F6A-0057-CCEC06512555}"/>
                      </a:ext>
                    </a:extLst>
                  </p:cNvPr>
                  <p:cNvSpPr txBox="1"/>
                  <p:nvPr/>
                </p:nvSpPr>
                <p:spPr>
                  <a:xfrm>
                    <a:off x="6023992" y="3125930"/>
                    <a:ext cx="6991145" cy="3707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ko-KR" altLang="en-US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→ </a:t>
                    </a:r>
                    <a:r>
                      <a:rPr lang="en-US" altLang="ko-KR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Member </a:t>
                    </a:r>
                    <a:r>
                      <a:rPr lang="ko-KR" altLang="en-US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테이블에 종속된 </a:t>
                    </a:r>
                    <a:r>
                      <a:rPr lang="en-US" altLang="ko-KR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Car </a:t>
                    </a:r>
                    <a:r>
                      <a:rPr lang="ko-KR" altLang="en-US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테이블의 데이터 존재하는 이용자만 신청 가능</a:t>
                    </a:r>
                    <a:endParaRPr lang="en-US" altLang="ko-KR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endParaRPr>
                  </a:p>
                </p:txBody>
              </p:sp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D37375B4-9FBA-9524-86FD-7462C114CDED}"/>
                      </a:ext>
                    </a:extLst>
                  </p:cNvPr>
                  <p:cNvSpPr txBox="1"/>
                  <p:nvPr/>
                </p:nvSpPr>
                <p:spPr>
                  <a:xfrm>
                    <a:off x="6023992" y="2834772"/>
                    <a:ext cx="1463862" cy="3707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ko-KR" altLang="en-US" sz="1600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교대 운행 모드</a:t>
                    </a:r>
                    <a:endParaRPr lang="en-US" altLang="ko-KR" sz="16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</p:grpSp>
          <p:sp>
            <p:nvSpPr>
              <p:cNvPr id="168" name="직사각형 167">
                <a:extLst>
                  <a:ext uri="{FF2B5EF4-FFF2-40B4-BE49-F238E27FC236}">
                    <a16:creationId xmlns:a16="http://schemas.microsoft.com/office/drawing/2014/main" id="{9B55D3CE-5891-F5A0-E145-0036A93C27C0}"/>
                  </a:ext>
                </a:extLst>
              </p:cNvPr>
              <p:cNvSpPr/>
              <p:nvPr/>
            </p:nvSpPr>
            <p:spPr>
              <a:xfrm>
                <a:off x="1500475" y="980728"/>
                <a:ext cx="936000" cy="936000"/>
              </a:xfrm>
              <a:prstGeom prst="rect">
                <a:avLst/>
              </a:prstGeom>
              <a:solidFill>
                <a:srgbClr val="4946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200" b="1" dirty="0"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1</a:t>
                </a:r>
                <a:endParaRPr lang="ko-KR" altLang="en-US" sz="3200" b="1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282BAFE-BFF4-5EC2-60D5-5C0255ECDE9E}"/>
              </a:ext>
            </a:extLst>
          </p:cNvPr>
          <p:cNvSpPr txBox="1"/>
          <p:nvPr/>
        </p:nvSpPr>
        <p:spPr>
          <a:xfrm>
            <a:off x="783827" y="3226220"/>
            <a:ext cx="1082348" cy="4055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수행 방법</a:t>
            </a:r>
          </a:p>
        </p:txBody>
      </p:sp>
    </p:spTree>
    <p:extLst>
      <p:ext uri="{BB962C8B-B14F-4D97-AF65-F5344CB8AC3E}">
        <p14:creationId xmlns:p14="http://schemas.microsoft.com/office/powerpoint/2010/main" val="1642375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2725</TotalTime>
  <Words>842</Words>
  <Application>Microsoft Office PowerPoint</Application>
  <PresentationFormat>와이드스크린</PresentationFormat>
  <Paragraphs>178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Arial</vt:lpstr>
      <vt:lpstr>더페이스샵 잉크립퀴드체</vt:lpstr>
      <vt:lpstr>맑은 고딕</vt:lpstr>
      <vt:lpstr>나눔스퀘어 ExtraBold</vt:lpstr>
      <vt:lpstr>나눔스퀘어 Bold</vt:lpstr>
      <vt:lpstr>나눔스퀘어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손이지</dc:creator>
  <cp:lastModifiedBy>손이지</cp:lastModifiedBy>
  <cp:revision>715</cp:revision>
  <dcterms:created xsi:type="dcterms:W3CDTF">2023-03-03T11:34:08Z</dcterms:created>
  <dcterms:modified xsi:type="dcterms:W3CDTF">2023-08-07T07:22:10Z</dcterms:modified>
</cp:coreProperties>
</file>

<file path=docProps/thumbnail.jpeg>
</file>